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59" r:id="rId4"/>
    <p:sldId id="260" r:id="rId5"/>
    <p:sldId id="261" r:id="rId6"/>
    <p:sldId id="267" r:id="rId7"/>
    <p:sldId id="264"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EA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04"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2501606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425599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115035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270690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201333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3259377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33252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289325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359941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354209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A122DC8-45EC-384C-83C2-866B9D5BAF4E}" type="datetimeFigureOut">
              <a:rPr lang="en-US" smtClean="0"/>
              <a:t>11/3/2013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AD82A-BD70-2F4A-AAC4-F6CEA37646D1}" type="slidenum">
              <a:rPr lang="en-US" smtClean="0"/>
              <a:t>‹#›</a:t>
            </a:fld>
            <a:endParaRPr lang="en-US" dirty="0"/>
          </a:p>
        </p:txBody>
      </p:sp>
    </p:spTree>
    <p:extLst>
      <p:ext uri="{BB962C8B-B14F-4D97-AF65-F5344CB8AC3E}">
        <p14:creationId xmlns:p14="http://schemas.microsoft.com/office/powerpoint/2010/main" val="36135019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EA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22DC8-45EC-384C-83C2-866B9D5BAF4E}" type="datetimeFigureOut">
              <a:rPr lang="en-US" smtClean="0"/>
              <a:t>11/3/2013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AD82A-BD70-2F4A-AAC4-F6CEA37646D1}" type="slidenum">
              <a:rPr lang="en-US" smtClean="0"/>
              <a:t>‹#›</a:t>
            </a:fld>
            <a:endParaRPr lang="en-US" dirty="0"/>
          </a:p>
        </p:txBody>
      </p:sp>
    </p:spTree>
    <p:extLst>
      <p:ext uri="{BB962C8B-B14F-4D97-AF65-F5344CB8AC3E}">
        <p14:creationId xmlns:p14="http://schemas.microsoft.com/office/powerpoint/2010/main" val="3461298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127949" y="1286023"/>
            <a:ext cx="6888102" cy="3477875"/>
          </a:xfrm>
          <a:prstGeom prst="rect">
            <a:avLst/>
          </a:prstGeom>
        </p:spPr>
        <p:txBody>
          <a:bodyPr wrap="square">
            <a:spAutoFit/>
          </a:bodyPr>
          <a:lstStyle/>
          <a:p>
            <a:pPr algn="ctr"/>
            <a:r>
              <a:rPr lang="en-GB" sz="2000" b="1" u="sng" dirty="0"/>
              <a:t>Rainbow Trout</a:t>
            </a:r>
            <a:endParaRPr lang="en-US" sz="2000" dirty="0"/>
          </a:p>
          <a:p>
            <a:r>
              <a:rPr lang="en-GB" sz="2000" dirty="0"/>
              <a:t> </a:t>
            </a:r>
            <a:endParaRPr lang="en-US" sz="2000" dirty="0"/>
          </a:p>
          <a:p>
            <a:r>
              <a:rPr lang="en-GB" sz="2000" dirty="0" smtClean="0"/>
              <a:t>Rainbow </a:t>
            </a:r>
            <a:r>
              <a:rPr lang="en-GB" sz="2000" dirty="0"/>
              <a:t>Trout (</a:t>
            </a:r>
            <a:r>
              <a:rPr lang="en-GB" sz="2000" i="1" dirty="0"/>
              <a:t>Oncorhynchus mykiss</a:t>
            </a:r>
            <a:r>
              <a:rPr lang="en-GB" sz="2000" dirty="0"/>
              <a:t>) have been introduced to many different countries as a source of </a:t>
            </a:r>
            <a:r>
              <a:rPr lang="en-GB" sz="2000" dirty="0" smtClean="0"/>
              <a:t>food.</a:t>
            </a:r>
          </a:p>
          <a:p>
            <a:endParaRPr lang="en-GB" sz="2000" dirty="0"/>
          </a:p>
          <a:p>
            <a:r>
              <a:rPr lang="en-GB" sz="2000" dirty="0" smtClean="0"/>
              <a:t>These </a:t>
            </a:r>
            <a:r>
              <a:rPr lang="en-GB" sz="2000" dirty="0"/>
              <a:t>fish mature quickly and live for 6-8 years, by which time they typically weigh 3-</a:t>
            </a:r>
            <a:r>
              <a:rPr lang="en-GB" sz="2000" dirty="0" smtClean="0"/>
              <a:t>4 kg.</a:t>
            </a:r>
          </a:p>
          <a:p>
            <a:endParaRPr lang="en-GB" sz="2000" dirty="0"/>
          </a:p>
          <a:p>
            <a:r>
              <a:rPr lang="en-GB" sz="2000" dirty="0" smtClean="0"/>
              <a:t>They </a:t>
            </a:r>
            <a:r>
              <a:rPr lang="en-GB" sz="2000" dirty="0"/>
              <a:t>are often farmed for food because they grow more rapidly than other species of </a:t>
            </a:r>
            <a:r>
              <a:rPr lang="en-GB" sz="2000" dirty="0" smtClean="0"/>
              <a:t>trout, </a:t>
            </a:r>
            <a:r>
              <a:rPr lang="en-GB" sz="2000" dirty="0"/>
              <a:t>and can survive in a wide range of environmental conditions.</a:t>
            </a:r>
            <a:endParaRPr lang="en-US" sz="2000" dirty="0"/>
          </a:p>
        </p:txBody>
      </p:sp>
    </p:spTree>
    <p:extLst>
      <p:ext uri="{BB962C8B-B14F-4D97-AF65-F5344CB8AC3E}">
        <p14:creationId xmlns:p14="http://schemas.microsoft.com/office/powerpoint/2010/main" val="8636605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627107" y="500376"/>
            <a:ext cx="7964255" cy="6247864"/>
          </a:xfrm>
          <a:prstGeom prst="rect">
            <a:avLst/>
          </a:prstGeom>
        </p:spPr>
        <p:txBody>
          <a:bodyPr wrap="square">
            <a:spAutoFit/>
          </a:bodyPr>
          <a:lstStyle/>
          <a:p>
            <a:pPr algn="ctr"/>
            <a:r>
              <a:rPr lang="en-US" sz="2000" b="1" u="sng" dirty="0"/>
              <a:t>Cheatgrass: stopping an unwanted invader </a:t>
            </a:r>
            <a:endParaRPr lang="en-US" sz="2000" u="sng" dirty="0"/>
          </a:p>
          <a:p>
            <a:endParaRPr lang="en-US" sz="2000" dirty="0" smtClean="0"/>
          </a:p>
          <a:p>
            <a:r>
              <a:rPr lang="en-US" sz="2000" dirty="0" smtClean="0"/>
              <a:t>Cheatgrass </a:t>
            </a:r>
            <a:r>
              <a:rPr lang="en-US" sz="2000" dirty="0"/>
              <a:t>(</a:t>
            </a:r>
            <a:r>
              <a:rPr lang="en-US" sz="2000" i="1" dirty="0"/>
              <a:t>Bromus tectorum</a:t>
            </a:r>
            <a:r>
              <a:rPr lang="en-US" sz="2000" dirty="0"/>
              <a:t>) is a non-</a:t>
            </a:r>
            <a:r>
              <a:rPr lang="en-US" sz="2000" dirty="0" smtClean="0"/>
              <a:t>native </a:t>
            </a:r>
            <a:r>
              <a:rPr lang="en-US" sz="2000" dirty="0"/>
              <a:t>(invasive) plant in North American grasslands. It can become so dominant in suitable habitats that almost all other plant species disappear (in small fields alone, there can be over 100,000 cheatgrass plants). As a biodiversity manager, you want to find ways of </a:t>
            </a:r>
            <a:r>
              <a:rPr lang="en-US" sz="2000" dirty="0" smtClean="0"/>
              <a:t>preventing </a:t>
            </a:r>
            <a:r>
              <a:rPr lang="en-US" sz="2000" dirty="0"/>
              <a:t>it becoming common in your grasslands. </a:t>
            </a:r>
            <a:endParaRPr lang="en-US" sz="2000" dirty="0" smtClean="0"/>
          </a:p>
          <a:p>
            <a:endParaRPr lang="en-US" sz="2000" dirty="0"/>
          </a:p>
          <a:p>
            <a:r>
              <a:rPr lang="en-US" sz="2000" dirty="0"/>
              <a:t>You believe that certain </a:t>
            </a:r>
            <a:r>
              <a:rPr lang="en-US" sz="2000" dirty="0" smtClean="0"/>
              <a:t>native </a:t>
            </a:r>
            <a:r>
              <a:rPr lang="en-US" sz="2000" dirty="0"/>
              <a:t>plant species might be </a:t>
            </a:r>
            <a:r>
              <a:rPr lang="en-US" sz="2000" dirty="0" smtClean="0"/>
              <a:t>better </a:t>
            </a:r>
            <a:r>
              <a:rPr lang="en-US" sz="2000" dirty="0"/>
              <a:t>than others at </a:t>
            </a:r>
            <a:r>
              <a:rPr lang="en-US" sz="2000" dirty="0" smtClean="0"/>
              <a:t>preventing </a:t>
            </a:r>
            <a:r>
              <a:rPr lang="en-US" sz="2000" dirty="0"/>
              <a:t>cheatgrass from </a:t>
            </a:r>
            <a:r>
              <a:rPr lang="en-US" sz="2000" dirty="0" smtClean="0"/>
              <a:t>dominating </a:t>
            </a:r>
            <a:r>
              <a:rPr lang="en-US" sz="2000" dirty="0"/>
              <a:t>habitats. You have decided to set up experiments in a greenhouse that will test the effect(s) of 4 other plant species, and will have a total of 5 different treatment groups (cheatgrass grown alone, cheatgrass vs. species A, cheatgrass vs. species B, cheatgrass vs. species C, and cheatgrass vs. species D). </a:t>
            </a:r>
            <a:endParaRPr lang="en-US" sz="2000" dirty="0" smtClean="0"/>
          </a:p>
          <a:p>
            <a:endParaRPr lang="en-US" sz="2000" dirty="0"/>
          </a:p>
          <a:p>
            <a:r>
              <a:rPr lang="en-US" sz="2000" dirty="0"/>
              <a:t>Previous research has shown that all the plant species in this experiment grow at natural rates in greenhouse </a:t>
            </a:r>
            <a:r>
              <a:rPr lang="en-US" sz="2000" dirty="0" smtClean="0"/>
              <a:t>conditions</a:t>
            </a:r>
            <a:r>
              <a:rPr lang="en-US" sz="2000" dirty="0"/>
              <a:t>. You will only use plants of similar ages and will compare average (mean) cheatgrass growth rate </a:t>
            </a:r>
            <a:endParaRPr lang="en-US" sz="2000" dirty="0" smtClean="0"/>
          </a:p>
          <a:p>
            <a:r>
              <a:rPr lang="en-US" sz="2000" dirty="0" smtClean="0"/>
              <a:t>(</a:t>
            </a:r>
            <a:r>
              <a:rPr lang="en-US" sz="2000" dirty="0"/>
              <a:t>cm/month) in the different groups at the end of your experiments. </a:t>
            </a:r>
            <a:endParaRPr lang="en-US" sz="2000" dirty="0"/>
          </a:p>
          <a:p>
            <a:endParaRPr lang="en-US" sz="2000" dirty="0"/>
          </a:p>
        </p:txBody>
      </p:sp>
    </p:spTree>
    <p:extLst>
      <p:ext uri="{BB962C8B-B14F-4D97-AF65-F5344CB8AC3E}">
        <p14:creationId xmlns:p14="http://schemas.microsoft.com/office/powerpoint/2010/main" val="13011705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52975" y="1255721"/>
            <a:ext cx="7638051" cy="4401205"/>
          </a:xfrm>
          <a:prstGeom prst="rect">
            <a:avLst/>
          </a:prstGeom>
        </p:spPr>
        <p:txBody>
          <a:bodyPr wrap="square">
            <a:spAutoFit/>
          </a:bodyPr>
          <a:lstStyle/>
          <a:p>
            <a:r>
              <a:rPr lang="en-GB" sz="2000" dirty="0" smtClean="0">
                <a:solidFill>
                  <a:srgbClr val="FF0000"/>
                </a:solidFill>
              </a:rPr>
              <a:t>Q8:</a:t>
            </a:r>
            <a:r>
              <a:rPr lang="en-GB" sz="2000" dirty="0" smtClean="0"/>
              <a:t>  </a:t>
            </a:r>
            <a:r>
              <a:rPr lang="en-GB" sz="2000" dirty="0"/>
              <a:t>You have a total sample of 300 individual cheatgrass plants taken from one area of a grassland habitat that can be divided into the five different treatment groups in these experiments. Why should you choose randomly which group each plant is placed in? </a:t>
            </a:r>
            <a:endParaRPr lang="en-GB" sz="2000" dirty="0"/>
          </a:p>
          <a:p>
            <a:endParaRPr lang="en-GB" sz="2000" dirty="0"/>
          </a:p>
          <a:p>
            <a:endParaRPr lang="en-US" sz="2000" dirty="0" smtClean="0"/>
          </a:p>
          <a:p>
            <a:r>
              <a:rPr lang="en-GB" sz="2000" dirty="0" smtClean="0">
                <a:solidFill>
                  <a:srgbClr val="0000FF"/>
                </a:solidFill>
              </a:rPr>
              <a:t>a)</a:t>
            </a:r>
            <a:r>
              <a:rPr lang="en-GB" sz="2000" dirty="0" smtClean="0"/>
              <a:t> </a:t>
            </a:r>
            <a:r>
              <a:rPr lang="en-CA" sz="2000" dirty="0" smtClean="0"/>
              <a:t>It should lead to cheatgrass plants with variable characteristics being distributed fairly evenly between groups</a:t>
            </a:r>
            <a:endParaRPr lang="en-US" sz="2000" dirty="0" smtClean="0"/>
          </a:p>
          <a:p>
            <a:r>
              <a:rPr lang="en-GB" sz="2000" dirty="0" smtClean="0">
                <a:solidFill>
                  <a:srgbClr val="0000FF"/>
                </a:solidFill>
              </a:rPr>
              <a:t>b)</a:t>
            </a:r>
            <a:r>
              <a:rPr lang="en-GB" sz="2000" dirty="0" smtClean="0"/>
              <a:t> </a:t>
            </a:r>
            <a:r>
              <a:rPr lang="en-CA" sz="2000" dirty="0" smtClean="0"/>
              <a:t>It should removed the chance that non-controlled factors will influence results</a:t>
            </a:r>
            <a:endParaRPr lang="en-US" sz="2000" dirty="0" smtClean="0"/>
          </a:p>
          <a:p>
            <a:r>
              <a:rPr lang="en-GB" sz="2000" dirty="0" smtClean="0">
                <a:solidFill>
                  <a:srgbClr val="0000FF"/>
                </a:solidFill>
              </a:rPr>
              <a:t>c)</a:t>
            </a:r>
            <a:r>
              <a:rPr lang="en-GB" sz="2000" dirty="0" smtClean="0"/>
              <a:t> </a:t>
            </a:r>
            <a:r>
              <a:rPr lang="en-CA" sz="2000" dirty="0" smtClean="0"/>
              <a:t>It should ensure that there is little variation in the cheatgrass plants that are in each group</a:t>
            </a:r>
            <a:endParaRPr lang="en-US" sz="2000" dirty="0" smtClean="0"/>
          </a:p>
          <a:p>
            <a:r>
              <a:rPr lang="en-GB" sz="2000" dirty="0" smtClean="0">
                <a:solidFill>
                  <a:srgbClr val="0000FF"/>
                </a:solidFill>
              </a:rPr>
              <a:t>d)</a:t>
            </a:r>
            <a:r>
              <a:rPr lang="en-GB" sz="2000" dirty="0" smtClean="0"/>
              <a:t> </a:t>
            </a:r>
            <a:r>
              <a:rPr lang="en-CA" sz="2000" dirty="0" smtClean="0"/>
              <a:t>It should provide results that ar</a:t>
            </a:r>
            <a:r>
              <a:rPr lang="en-CA" sz="2000" dirty="0" smtClean="0"/>
              <a:t>e representative of cheatgrass as a species</a:t>
            </a:r>
            <a:endParaRPr lang="en-US" sz="2000" dirty="0"/>
          </a:p>
        </p:txBody>
      </p:sp>
    </p:spTree>
    <p:extLst>
      <p:ext uri="{BB962C8B-B14F-4D97-AF65-F5344CB8AC3E}">
        <p14:creationId xmlns:p14="http://schemas.microsoft.com/office/powerpoint/2010/main" val="41205932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517363" y="659884"/>
            <a:ext cx="8089677" cy="5632311"/>
          </a:xfrm>
          <a:prstGeom prst="rect">
            <a:avLst/>
          </a:prstGeom>
        </p:spPr>
        <p:txBody>
          <a:bodyPr wrap="square">
            <a:spAutoFit/>
          </a:bodyPr>
          <a:lstStyle/>
          <a:p>
            <a:r>
              <a:rPr lang="en-GB" sz="2000" dirty="0" smtClean="0">
                <a:solidFill>
                  <a:srgbClr val="FF0000"/>
                </a:solidFill>
              </a:rPr>
              <a:t>Q9:</a:t>
            </a:r>
            <a:r>
              <a:rPr lang="en-GB" sz="2000" dirty="0" smtClean="0"/>
              <a:t>  </a:t>
            </a:r>
            <a:r>
              <a:rPr lang="en-GB" sz="2000" dirty="0"/>
              <a:t>Which of the following </a:t>
            </a:r>
            <a:r>
              <a:rPr lang="en-GB" sz="2000" dirty="0" smtClean="0"/>
              <a:t>potential </a:t>
            </a:r>
            <a:r>
              <a:rPr lang="en-GB" sz="2000" dirty="0"/>
              <a:t>hypotheses can be tested in </a:t>
            </a:r>
            <a:r>
              <a:rPr lang="en-GB" sz="2000" dirty="0" smtClean="0"/>
              <a:t>multiple </a:t>
            </a:r>
            <a:r>
              <a:rPr lang="en-GB" sz="2000" dirty="0"/>
              <a:t>species comparisons across the whole experiment (these comparisons include cheatgrass v species A, cheatgrass v species B, cheatgrass v species C, and cheatgrass v species D)? </a:t>
            </a:r>
            <a:endParaRPr lang="en-GB" sz="2000" dirty="0" smtClean="0"/>
          </a:p>
          <a:p>
            <a:endParaRPr lang="en-GB" sz="2000" dirty="0"/>
          </a:p>
          <a:p>
            <a:r>
              <a:rPr lang="en-GB" sz="2000" dirty="0"/>
              <a:t>H1: Other species (A, B, C, D) will have no effect on cheatgrass growth rate</a:t>
            </a:r>
            <a:br>
              <a:rPr lang="en-GB" sz="2000" dirty="0"/>
            </a:br>
            <a:r>
              <a:rPr lang="en-GB" sz="2000" dirty="0"/>
              <a:t>H2: Other species (A, B, C, D) will have an effect on cheatgrass growth rate</a:t>
            </a:r>
            <a:br>
              <a:rPr lang="en-GB" sz="2000" dirty="0"/>
            </a:br>
            <a:r>
              <a:rPr lang="en-GB" sz="2000" dirty="0"/>
              <a:t>H3: Other species (A, B, C, D) will have an effect on cheatgrass growth rate, such </a:t>
            </a:r>
            <a:r>
              <a:rPr lang="en-GB" sz="2000" dirty="0" smtClean="0"/>
              <a:t>that </a:t>
            </a:r>
            <a:r>
              <a:rPr lang="en-GB" sz="2000" dirty="0"/>
              <a:t>cheatgrass will grow slower when it is in the presence of any of these </a:t>
            </a:r>
            <a:r>
              <a:rPr lang="en-GB" sz="2000" dirty="0" smtClean="0"/>
              <a:t>species</a:t>
            </a:r>
            <a:r>
              <a:rPr lang="en-GB" sz="2000" dirty="0"/>
              <a:t/>
            </a:r>
            <a:br>
              <a:rPr lang="en-GB" sz="2000" dirty="0"/>
            </a:br>
            <a:r>
              <a:rPr lang="en-GB" sz="2000" dirty="0"/>
              <a:t>H4: Other species (A, B, C, D) will have an effect on cheatgrass growth rate, such </a:t>
            </a:r>
            <a:r>
              <a:rPr lang="en-GB" sz="2000" dirty="0" smtClean="0"/>
              <a:t>that </a:t>
            </a:r>
            <a:r>
              <a:rPr lang="en-GB" sz="2000" dirty="0"/>
              <a:t>cheatgrass will grow slower when it is in the presence of some of these species </a:t>
            </a:r>
            <a:endParaRPr lang="en-GB" sz="2000" dirty="0"/>
          </a:p>
          <a:p>
            <a:endParaRPr lang="en-US" sz="2000" dirty="0" smtClean="0"/>
          </a:p>
          <a:p>
            <a:r>
              <a:rPr lang="en-GB" sz="2000" dirty="0" smtClean="0">
                <a:solidFill>
                  <a:srgbClr val="0000FF"/>
                </a:solidFill>
              </a:rPr>
              <a:t>a)</a:t>
            </a:r>
            <a:r>
              <a:rPr lang="en-GB" sz="2000" dirty="0" smtClean="0"/>
              <a:t> </a:t>
            </a:r>
            <a:r>
              <a:rPr lang="en-CA" sz="2000" dirty="0" smtClean="0"/>
              <a:t>Only H1 and H2</a:t>
            </a:r>
            <a:endParaRPr lang="en-US" sz="2000" dirty="0" smtClean="0"/>
          </a:p>
          <a:p>
            <a:r>
              <a:rPr lang="en-GB" sz="2000" dirty="0" smtClean="0">
                <a:solidFill>
                  <a:srgbClr val="0000FF"/>
                </a:solidFill>
              </a:rPr>
              <a:t>b)</a:t>
            </a:r>
            <a:r>
              <a:rPr lang="en-GB" sz="2000" dirty="0" smtClean="0"/>
              <a:t> </a:t>
            </a:r>
            <a:r>
              <a:rPr lang="en-CA" sz="2000" dirty="0" smtClean="0"/>
              <a:t>H1 </a:t>
            </a:r>
            <a:r>
              <a:rPr lang="en-CA" sz="2000" b="1" dirty="0" smtClean="0"/>
              <a:t>or</a:t>
            </a:r>
            <a:r>
              <a:rPr lang="en-CA" sz="2000" dirty="0" smtClean="0"/>
              <a:t> H2, as well as H3 and H4</a:t>
            </a:r>
            <a:endParaRPr lang="en-US" sz="2000" dirty="0" smtClean="0"/>
          </a:p>
          <a:p>
            <a:r>
              <a:rPr lang="en-GB" sz="2000" dirty="0" smtClean="0">
                <a:solidFill>
                  <a:srgbClr val="0000FF"/>
                </a:solidFill>
              </a:rPr>
              <a:t>c)</a:t>
            </a:r>
            <a:r>
              <a:rPr lang="en-GB" sz="2000" dirty="0" smtClean="0"/>
              <a:t> </a:t>
            </a:r>
            <a:r>
              <a:rPr lang="en-CA" sz="2000" dirty="0" smtClean="0"/>
              <a:t>H1 and H2, as well as H3 </a:t>
            </a:r>
            <a:r>
              <a:rPr lang="en-CA" sz="2000" b="1" dirty="0" smtClean="0"/>
              <a:t>or</a:t>
            </a:r>
            <a:r>
              <a:rPr lang="en-CA" sz="2000" dirty="0" smtClean="0"/>
              <a:t> H4</a:t>
            </a:r>
            <a:endParaRPr lang="en-US" sz="2000" dirty="0" smtClean="0"/>
          </a:p>
          <a:p>
            <a:r>
              <a:rPr lang="en-GB" sz="2000" dirty="0" smtClean="0">
                <a:solidFill>
                  <a:srgbClr val="0000FF"/>
                </a:solidFill>
              </a:rPr>
              <a:t>d)</a:t>
            </a:r>
            <a:r>
              <a:rPr lang="en-GB" sz="2000" dirty="0" smtClean="0"/>
              <a:t> </a:t>
            </a:r>
            <a:r>
              <a:rPr lang="en-CA" sz="2000" dirty="0" smtClean="0"/>
              <a:t>H1, H2, H3 and H4</a:t>
            </a:r>
            <a:endParaRPr lang="en-US" sz="2000" dirty="0"/>
          </a:p>
        </p:txBody>
      </p:sp>
    </p:spTree>
    <p:extLst>
      <p:ext uri="{BB962C8B-B14F-4D97-AF65-F5344CB8AC3E}">
        <p14:creationId xmlns:p14="http://schemas.microsoft.com/office/powerpoint/2010/main" val="25018860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862272" y="1067562"/>
            <a:ext cx="7337148" cy="4401205"/>
          </a:xfrm>
          <a:prstGeom prst="rect">
            <a:avLst/>
          </a:prstGeom>
        </p:spPr>
        <p:txBody>
          <a:bodyPr wrap="square">
            <a:spAutoFit/>
          </a:bodyPr>
          <a:lstStyle/>
          <a:p>
            <a:r>
              <a:rPr lang="en-GB" sz="2000" dirty="0" smtClean="0">
                <a:solidFill>
                  <a:srgbClr val="FF0000"/>
                </a:solidFill>
              </a:rPr>
              <a:t>Q10:</a:t>
            </a:r>
            <a:r>
              <a:rPr lang="en-GB" sz="2000" dirty="0" smtClean="0"/>
              <a:t>  </a:t>
            </a:r>
            <a:r>
              <a:rPr lang="en-GB" sz="2000" dirty="0"/>
              <a:t>Which of the following statements describes the link between differences in the individual </a:t>
            </a:r>
            <a:r>
              <a:rPr lang="en-GB" sz="2000" dirty="0" smtClean="0"/>
              <a:t>characteristics </a:t>
            </a:r>
            <a:r>
              <a:rPr lang="en-GB" sz="2000" dirty="0"/>
              <a:t>of cheatgrass plants in each treatment group and the inconsistency that will be present in the </a:t>
            </a:r>
            <a:r>
              <a:rPr lang="en-GB" sz="2000" dirty="0" smtClean="0"/>
              <a:t>data</a:t>
            </a:r>
            <a:r>
              <a:rPr lang="en-GB" sz="2000" dirty="0"/>
              <a:t>/results? </a:t>
            </a:r>
            <a:endParaRPr lang="en-GB" sz="2000" dirty="0" smtClean="0"/>
          </a:p>
          <a:p>
            <a:endParaRPr lang="en-GB" sz="2000" dirty="0"/>
          </a:p>
          <a:p>
            <a:endParaRPr lang="en-US" sz="2000" dirty="0" smtClean="0"/>
          </a:p>
          <a:p>
            <a:r>
              <a:rPr lang="en-GB" sz="2000" dirty="0" smtClean="0">
                <a:solidFill>
                  <a:srgbClr val="0000FF"/>
                </a:solidFill>
              </a:rPr>
              <a:t>a)</a:t>
            </a:r>
            <a:r>
              <a:rPr lang="en-GB" sz="2000" dirty="0" smtClean="0"/>
              <a:t> </a:t>
            </a:r>
            <a:r>
              <a:rPr lang="en-CA" sz="2000" dirty="0" smtClean="0"/>
              <a:t>Inconsistency will be low because all plants of the same species will be very similar</a:t>
            </a:r>
            <a:endParaRPr lang="en-US" sz="2000" dirty="0" smtClean="0"/>
          </a:p>
          <a:p>
            <a:r>
              <a:rPr lang="en-GB" sz="2000" dirty="0" smtClean="0">
                <a:solidFill>
                  <a:srgbClr val="0000FF"/>
                </a:solidFill>
              </a:rPr>
              <a:t>b)</a:t>
            </a:r>
            <a:r>
              <a:rPr lang="en-GB" sz="2000" dirty="0" smtClean="0"/>
              <a:t> </a:t>
            </a:r>
            <a:r>
              <a:rPr lang="en-CA" sz="2000" dirty="0" smtClean="0"/>
              <a:t>Inconsistency will be low because all plants used in this experiment are of a similar age</a:t>
            </a:r>
            <a:endParaRPr lang="en-US" sz="2000" dirty="0" smtClean="0"/>
          </a:p>
          <a:p>
            <a:r>
              <a:rPr lang="en-GB" sz="2000" dirty="0" smtClean="0">
                <a:solidFill>
                  <a:srgbClr val="0000FF"/>
                </a:solidFill>
              </a:rPr>
              <a:t>c)</a:t>
            </a:r>
            <a:r>
              <a:rPr lang="en-GB" sz="2000" dirty="0" smtClean="0"/>
              <a:t> </a:t>
            </a:r>
            <a:r>
              <a:rPr lang="en-CA" sz="2000" dirty="0" smtClean="0"/>
              <a:t>Inconsistency could be relatively high because it is not possible to know all the ways that individual plants vary</a:t>
            </a:r>
            <a:endParaRPr lang="en-US" sz="2000" dirty="0" smtClean="0"/>
          </a:p>
          <a:p>
            <a:r>
              <a:rPr lang="en-GB" sz="2000" dirty="0" smtClean="0">
                <a:solidFill>
                  <a:srgbClr val="0000FF"/>
                </a:solidFill>
              </a:rPr>
              <a:t>d)</a:t>
            </a:r>
            <a:r>
              <a:rPr lang="en-GB" sz="2000" dirty="0" smtClean="0"/>
              <a:t> </a:t>
            </a:r>
            <a:r>
              <a:rPr lang="en-CA" sz="2000" dirty="0" smtClean="0"/>
              <a:t>Inconsistency could not affect the results because all treatment groups will have plants that vary by about the same amount</a:t>
            </a:r>
            <a:endParaRPr lang="en-US" sz="2000" dirty="0"/>
          </a:p>
        </p:txBody>
      </p:sp>
    </p:spTree>
    <p:extLst>
      <p:ext uri="{BB962C8B-B14F-4D97-AF65-F5344CB8AC3E}">
        <p14:creationId xmlns:p14="http://schemas.microsoft.com/office/powerpoint/2010/main" val="13225911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411094" y="823717"/>
            <a:ext cx="8354906" cy="5016758"/>
          </a:xfrm>
          <a:prstGeom prst="rect">
            <a:avLst/>
          </a:prstGeom>
        </p:spPr>
        <p:txBody>
          <a:bodyPr wrap="square">
            <a:spAutoFit/>
          </a:bodyPr>
          <a:lstStyle/>
          <a:p>
            <a:r>
              <a:rPr lang="en-GB" sz="2000" dirty="0" smtClean="0">
                <a:solidFill>
                  <a:srgbClr val="FF0000"/>
                </a:solidFill>
              </a:rPr>
              <a:t>Q11:</a:t>
            </a:r>
            <a:r>
              <a:rPr lang="en-GB" sz="2000" dirty="0" smtClean="0"/>
              <a:t>  </a:t>
            </a:r>
            <a:r>
              <a:rPr lang="en-GB" sz="2000" dirty="0"/>
              <a:t>Carefully read four </a:t>
            </a:r>
            <a:r>
              <a:rPr lang="en-GB" sz="2000" dirty="0" smtClean="0"/>
              <a:t>potential </a:t>
            </a:r>
            <a:r>
              <a:rPr lang="en-GB" sz="2000" dirty="0"/>
              <a:t>outcomes of your experiment (listed below, 1-4). </a:t>
            </a:r>
            <a:endParaRPr lang="en-GB" sz="2000" dirty="0" smtClean="0"/>
          </a:p>
          <a:p>
            <a:endParaRPr lang="en-GB" sz="2000" dirty="0"/>
          </a:p>
          <a:p>
            <a:r>
              <a:rPr lang="en-GB" sz="2000" dirty="0"/>
              <a:t>Outcome 1: None of the other 4 species have any effect on cheatgrass growth rate </a:t>
            </a:r>
            <a:endParaRPr lang="en-GB" sz="2000" dirty="0"/>
          </a:p>
          <a:p>
            <a:r>
              <a:rPr lang="en-GB" sz="2000" dirty="0"/>
              <a:t>Outcome 2: Only 1 other species increases cheatgrass growth rate </a:t>
            </a:r>
            <a:endParaRPr lang="en-GB" sz="2000" dirty="0" smtClean="0"/>
          </a:p>
          <a:p>
            <a:r>
              <a:rPr lang="en-GB" sz="2000" dirty="0" smtClean="0"/>
              <a:t>Outcome </a:t>
            </a:r>
            <a:r>
              <a:rPr lang="en-GB" sz="2000" dirty="0"/>
              <a:t>3: Only 1 other species decreases cheatgrass growth rate </a:t>
            </a:r>
            <a:endParaRPr lang="en-GB" sz="2000" dirty="0"/>
          </a:p>
          <a:p>
            <a:r>
              <a:rPr lang="en-GB" sz="2000" dirty="0" smtClean="0"/>
              <a:t>Outcome </a:t>
            </a:r>
            <a:r>
              <a:rPr lang="en-GB" sz="2000" dirty="0"/>
              <a:t>4: All the other 4 species decrease cheatgrass growth rate </a:t>
            </a:r>
            <a:endParaRPr lang="en-GB" sz="2000" dirty="0"/>
          </a:p>
          <a:p>
            <a:endParaRPr lang="en-GB" sz="2000" dirty="0" smtClean="0"/>
          </a:p>
          <a:p>
            <a:r>
              <a:rPr lang="en-GB" sz="2000" dirty="0" smtClean="0"/>
              <a:t>Which </a:t>
            </a:r>
            <a:r>
              <a:rPr lang="en-GB" sz="2000" dirty="0"/>
              <a:t>of these outcomes would </a:t>
            </a:r>
            <a:r>
              <a:rPr lang="en-GB" sz="2000" b="1" dirty="0"/>
              <a:t>most </a:t>
            </a:r>
            <a:r>
              <a:rPr lang="en-GB" sz="2000" dirty="0"/>
              <a:t>advance </a:t>
            </a:r>
            <a:r>
              <a:rPr lang="en-GB" sz="2000" dirty="0" smtClean="0"/>
              <a:t>scientific </a:t>
            </a:r>
            <a:r>
              <a:rPr lang="en-GB" sz="2000" dirty="0"/>
              <a:t>understanding about the </a:t>
            </a:r>
            <a:r>
              <a:rPr lang="en-GB" sz="2000" dirty="0" smtClean="0"/>
              <a:t>interactions </a:t>
            </a:r>
            <a:r>
              <a:rPr lang="en-GB" sz="2000" dirty="0"/>
              <a:t>between these species? </a:t>
            </a:r>
            <a:endParaRPr lang="en-GB" sz="2000" dirty="0"/>
          </a:p>
          <a:p>
            <a:endParaRPr lang="en-US" sz="2000" dirty="0" smtClean="0"/>
          </a:p>
          <a:p>
            <a:r>
              <a:rPr lang="en-GB" sz="2000" dirty="0" smtClean="0">
                <a:solidFill>
                  <a:srgbClr val="0000FF"/>
                </a:solidFill>
              </a:rPr>
              <a:t>a)</a:t>
            </a:r>
            <a:r>
              <a:rPr lang="en-GB" sz="2000" dirty="0" smtClean="0"/>
              <a:t> </a:t>
            </a:r>
            <a:r>
              <a:rPr lang="en-CA" sz="2000" dirty="0" smtClean="0"/>
              <a:t>Outcomes 1 or 4 (would advance understanding more than outcomes 2 or 3)</a:t>
            </a:r>
            <a:endParaRPr lang="en-US" sz="2000" dirty="0" smtClean="0"/>
          </a:p>
          <a:p>
            <a:r>
              <a:rPr lang="en-GB" sz="2000" dirty="0" smtClean="0">
                <a:solidFill>
                  <a:srgbClr val="0000FF"/>
                </a:solidFill>
              </a:rPr>
              <a:t>b)</a:t>
            </a:r>
            <a:r>
              <a:rPr lang="en-GB" sz="2000" dirty="0" smtClean="0"/>
              <a:t> </a:t>
            </a:r>
            <a:r>
              <a:rPr lang="en-CA" sz="2000" dirty="0" smtClean="0"/>
              <a:t>Outcomes 3 or 4 (would advance understanding more than outcomes 1 or 2)</a:t>
            </a:r>
            <a:endParaRPr lang="en-US" sz="2000" dirty="0" smtClean="0"/>
          </a:p>
          <a:p>
            <a:r>
              <a:rPr lang="en-GB" sz="2000" dirty="0" smtClean="0">
                <a:solidFill>
                  <a:srgbClr val="0000FF"/>
                </a:solidFill>
              </a:rPr>
              <a:t>c)</a:t>
            </a:r>
            <a:r>
              <a:rPr lang="en-GB" sz="2000" dirty="0" smtClean="0"/>
              <a:t> </a:t>
            </a:r>
            <a:r>
              <a:rPr lang="en-CA" sz="2000" dirty="0" smtClean="0"/>
              <a:t>Outcomes 2, 3, or 4 (would advance understanding more than outcome 1)</a:t>
            </a:r>
            <a:endParaRPr lang="en-US" sz="2000" dirty="0" smtClean="0"/>
          </a:p>
          <a:p>
            <a:r>
              <a:rPr lang="en-GB" sz="2000" dirty="0" smtClean="0">
                <a:solidFill>
                  <a:srgbClr val="0000FF"/>
                </a:solidFill>
              </a:rPr>
              <a:t>d)</a:t>
            </a:r>
            <a:r>
              <a:rPr lang="en-GB" sz="2000" dirty="0" smtClean="0"/>
              <a:t> </a:t>
            </a:r>
            <a:r>
              <a:rPr lang="en-CA" sz="2000" dirty="0" smtClean="0"/>
              <a:t>Outcomes 1, 2, 3, or 4 (all would advance understanding equally)</a:t>
            </a:r>
            <a:endParaRPr lang="en-US" sz="2000" dirty="0"/>
          </a:p>
        </p:txBody>
      </p:sp>
    </p:spTree>
    <p:extLst>
      <p:ext uri="{BB962C8B-B14F-4D97-AF65-F5344CB8AC3E}">
        <p14:creationId xmlns:p14="http://schemas.microsoft.com/office/powerpoint/2010/main" val="8699974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595750" y="359257"/>
            <a:ext cx="8170249" cy="6247864"/>
          </a:xfrm>
          <a:prstGeom prst="rect">
            <a:avLst/>
          </a:prstGeom>
        </p:spPr>
        <p:txBody>
          <a:bodyPr wrap="square">
            <a:spAutoFit/>
          </a:bodyPr>
          <a:lstStyle/>
          <a:p>
            <a:r>
              <a:rPr lang="en-GB" sz="2000" dirty="0" smtClean="0">
                <a:solidFill>
                  <a:srgbClr val="FF0000"/>
                </a:solidFill>
              </a:rPr>
              <a:t>Q12:</a:t>
            </a:r>
            <a:r>
              <a:rPr lang="en-GB" sz="2000" dirty="0" smtClean="0"/>
              <a:t>  </a:t>
            </a:r>
            <a:r>
              <a:rPr lang="en-GB" sz="2000" dirty="0"/>
              <a:t>Imagine that your experiments showed that species B decreased the growth rate of cheatgrass. Suppose you now want to know how very wet </a:t>
            </a:r>
            <a:r>
              <a:rPr lang="en-GB" sz="2000" dirty="0" smtClean="0"/>
              <a:t>conditions </a:t>
            </a:r>
            <a:r>
              <a:rPr lang="en-GB" sz="2000" dirty="0"/>
              <a:t>affect species B, so that you can suggest whether it might best prevent cheatgrass </a:t>
            </a:r>
            <a:r>
              <a:rPr lang="en-GB" sz="2000" dirty="0" smtClean="0"/>
              <a:t>dominating </a:t>
            </a:r>
            <a:r>
              <a:rPr lang="en-GB" sz="2000" dirty="0"/>
              <a:t>those habitats. </a:t>
            </a:r>
            <a:endParaRPr lang="en-GB" sz="2000" dirty="0" smtClean="0"/>
          </a:p>
          <a:p>
            <a:r>
              <a:rPr lang="en-GB" sz="2000" dirty="0" smtClean="0"/>
              <a:t>The </a:t>
            </a:r>
            <a:r>
              <a:rPr lang="en-GB" sz="2000" dirty="0"/>
              <a:t>table below shows three different sampling methods that could be used to assess the number of species B plants growing in </a:t>
            </a:r>
            <a:r>
              <a:rPr lang="en-GB" sz="2000" dirty="0" smtClean="0"/>
              <a:t>10m</a:t>
            </a:r>
            <a:r>
              <a:rPr lang="en-GB" sz="2000" baseline="30000" dirty="0" smtClean="0"/>
              <a:t>2</a:t>
            </a:r>
            <a:r>
              <a:rPr lang="en-GB" sz="2000" dirty="0" smtClean="0"/>
              <a:t> </a:t>
            </a:r>
            <a:r>
              <a:rPr lang="en-GB" sz="2000" dirty="0"/>
              <a:t>plots in very wet habitats (fields). You need an unbiased sample size of 25 from which you can calculate an average (mean). Which sampling method (or </a:t>
            </a:r>
            <a:r>
              <a:rPr lang="en-GB" sz="2000" dirty="0" smtClean="0"/>
              <a:t>combination </a:t>
            </a:r>
            <a:r>
              <a:rPr lang="en-GB" sz="2000" dirty="0"/>
              <a:t>of methods) will get you that? </a:t>
            </a:r>
            <a:endParaRPr lang="en-GB" sz="2000" dirty="0"/>
          </a:p>
          <a:p>
            <a:endParaRPr lang="en-GB" sz="2000" dirty="0"/>
          </a:p>
          <a:p>
            <a:r>
              <a:rPr lang="en-GB" sz="2000" dirty="0" smtClean="0"/>
              <a:t>		</a:t>
            </a:r>
          </a:p>
          <a:p>
            <a:endParaRPr lang="en-GB" sz="2000" dirty="0"/>
          </a:p>
          <a:p>
            <a:endParaRPr lang="en-US" sz="2000" dirty="0" smtClean="0"/>
          </a:p>
          <a:p>
            <a:endParaRPr lang="en-US" sz="2000" dirty="0" smtClean="0"/>
          </a:p>
          <a:p>
            <a:endParaRPr lang="en-GB" sz="2000" dirty="0" smtClean="0">
              <a:solidFill>
                <a:srgbClr val="0000FF"/>
              </a:solidFill>
            </a:endParaRPr>
          </a:p>
          <a:p>
            <a:endParaRPr lang="en-GB" sz="2000" dirty="0">
              <a:solidFill>
                <a:srgbClr val="0000FF"/>
              </a:solidFill>
            </a:endParaRPr>
          </a:p>
          <a:p>
            <a:r>
              <a:rPr lang="en-GB" sz="2000" dirty="0" smtClean="0">
                <a:solidFill>
                  <a:srgbClr val="0000FF"/>
                </a:solidFill>
              </a:rPr>
              <a:t>a)</a:t>
            </a:r>
            <a:r>
              <a:rPr lang="en-GB" sz="2000" dirty="0" smtClean="0"/>
              <a:t> </a:t>
            </a:r>
            <a:r>
              <a:rPr lang="en-CA" sz="2000" dirty="0" smtClean="0"/>
              <a:t>Sampling Method A</a:t>
            </a:r>
            <a:endParaRPr lang="en-US" sz="2000" dirty="0" smtClean="0"/>
          </a:p>
          <a:p>
            <a:r>
              <a:rPr lang="en-GB" sz="2000" dirty="0" smtClean="0">
                <a:solidFill>
                  <a:srgbClr val="0000FF"/>
                </a:solidFill>
              </a:rPr>
              <a:t>b)</a:t>
            </a:r>
            <a:r>
              <a:rPr lang="en-GB" sz="2000" dirty="0" smtClean="0"/>
              <a:t> </a:t>
            </a:r>
            <a:r>
              <a:rPr lang="en-CA" sz="2000" dirty="0" smtClean="0"/>
              <a:t>Sampling Method B</a:t>
            </a:r>
            <a:endParaRPr lang="en-US" sz="2000" dirty="0" smtClean="0"/>
          </a:p>
          <a:p>
            <a:r>
              <a:rPr lang="en-GB" sz="2000" dirty="0" smtClean="0">
                <a:solidFill>
                  <a:srgbClr val="0000FF"/>
                </a:solidFill>
              </a:rPr>
              <a:t>c)</a:t>
            </a:r>
            <a:r>
              <a:rPr lang="en-GB" sz="2000" dirty="0" smtClean="0"/>
              <a:t> </a:t>
            </a:r>
            <a:r>
              <a:rPr lang="en-CA" sz="2000" dirty="0" smtClean="0"/>
              <a:t>Sampling Method C</a:t>
            </a:r>
            <a:endParaRPr lang="en-US" sz="2000" dirty="0" smtClean="0"/>
          </a:p>
          <a:p>
            <a:r>
              <a:rPr lang="en-GB" sz="2000" dirty="0" smtClean="0">
                <a:solidFill>
                  <a:srgbClr val="0000FF"/>
                </a:solidFill>
              </a:rPr>
              <a:t>d)</a:t>
            </a:r>
            <a:r>
              <a:rPr lang="en-GB" sz="2000" dirty="0" smtClean="0"/>
              <a:t> </a:t>
            </a:r>
            <a:r>
              <a:rPr lang="en-CA" sz="2000" dirty="0" smtClean="0"/>
              <a:t>Sampling </a:t>
            </a:r>
            <a:r>
              <a:rPr lang="en-US" sz="2000" dirty="0" smtClean="0"/>
              <a:t>Methods A and C</a:t>
            </a:r>
            <a:endParaRPr lang="en-CA"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2736386267"/>
              </p:ext>
            </p:extLst>
          </p:nvPr>
        </p:nvGraphicFramePr>
        <p:xfrm>
          <a:off x="1649422" y="3350383"/>
          <a:ext cx="6096000" cy="1691640"/>
        </p:xfrm>
        <a:graphic>
          <a:graphicData uri="http://schemas.openxmlformats.org/drawingml/2006/table">
            <a:tbl>
              <a:tblPr firstRow="1" bandRow="1">
                <a:tableStyleId>{3B4B98B0-60AC-42C2-AFA5-B58CD77FA1E5}</a:tableStyleId>
              </a:tblPr>
              <a:tblGrid>
                <a:gridCol w="1109848"/>
                <a:gridCol w="2132163"/>
                <a:gridCol w="2853989"/>
              </a:tblGrid>
              <a:tr h="0">
                <a:tc>
                  <a:txBody>
                    <a:bodyPr/>
                    <a:lstStyle/>
                    <a:p>
                      <a:pPr algn="ctr"/>
                      <a:r>
                        <a:rPr lang="en-US" sz="1600" b="1" dirty="0" smtClean="0"/>
                        <a:t>Sampling </a:t>
                      </a:r>
                    </a:p>
                    <a:p>
                      <a:pPr algn="ctr"/>
                      <a:r>
                        <a:rPr lang="en-US" sz="1600" b="1" dirty="0" smtClean="0"/>
                        <a:t>Method</a:t>
                      </a:r>
                      <a:endParaRPr lang="en-US" sz="1600" b="1" dirty="0"/>
                    </a:p>
                  </a:txBody>
                  <a:tcPr/>
                </a:tc>
                <a:tc>
                  <a:txBody>
                    <a:bodyPr/>
                    <a:lstStyle/>
                    <a:p>
                      <a:pPr algn="ctr"/>
                      <a:r>
                        <a:rPr lang="en-US" sz="1600" b="1" dirty="0" smtClean="0"/>
                        <a:t>Number of different very wet</a:t>
                      </a:r>
                      <a:r>
                        <a:rPr lang="en-US" sz="1600" b="1" baseline="0" dirty="0" smtClean="0"/>
                        <a:t> fields</a:t>
                      </a:r>
                      <a:endParaRPr lang="en-US" sz="1600" b="1" dirty="0"/>
                    </a:p>
                  </a:txBody>
                  <a:tcPr/>
                </a:tc>
                <a:tc>
                  <a:txBody>
                    <a:bodyPr/>
                    <a:lstStyle/>
                    <a:p>
                      <a:pPr algn="ctr"/>
                      <a:r>
                        <a:rPr lang="en-US" sz="1600" b="1" dirty="0" smtClean="0"/>
                        <a:t>Number of different 10m</a:t>
                      </a:r>
                      <a:r>
                        <a:rPr lang="en-US" sz="1600" b="1" baseline="30000" dirty="0" smtClean="0"/>
                        <a:t>2</a:t>
                      </a:r>
                      <a:r>
                        <a:rPr lang="en-US" sz="1600" b="1" baseline="0" dirty="0" smtClean="0"/>
                        <a:t> </a:t>
                      </a:r>
                    </a:p>
                    <a:p>
                      <a:pPr algn="ctr"/>
                      <a:r>
                        <a:rPr lang="en-US" sz="1600" b="1" baseline="0" dirty="0" smtClean="0"/>
                        <a:t>plots per very wet field</a:t>
                      </a:r>
                      <a:endParaRPr lang="en-US" sz="1600" b="1" dirty="0"/>
                    </a:p>
                  </a:txBody>
                  <a:tcPr/>
                </a:tc>
              </a:tr>
              <a:tr h="370840">
                <a:tc>
                  <a:txBody>
                    <a:bodyPr/>
                    <a:lstStyle/>
                    <a:p>
                      <a:pPr algn="ctr"/>
                      <a:r>
                        <a:rPr lang="en-US" sz="1600" b="1" dirty="0" smtClean="0"/>
                        <a:t>A</a:t>
                      </a:r>
                      <a:endParaRPr lang="en-US" sz="1600" b="1" dirty="0"/>
                    </a:p>
                  </a:txBody>
                  <a:tcPr/>
                </a:tc>
                <a:tc>
                  <a:txBody>
                    <a:bodyPr/>
                    <a:lstStyle/>
                    <a:p>
                      <a:pPr algn="ctr"/>
                      <a:r>
                        <a:rPr lang="en-US" sz="1600" b="1" dirty="0" smtClean="0"/>
                        <a:t>1</a:t>
                      </a:r>
                      <a:endParaRPr lang="en-US" sz="1600" b="1" dirty="0"/>
                    </a:p>
                  </a:txBody>
                  <a:tcPr/>
                </a:tc>
                <a:tc>
                  <a:txBody>
                    <a:bodyPr/>
                    <a:lstStyle/>
                    <a:p>
                      <a:pPr algn="ctr"/>
                      <a:r>
                        <a:rPr lang="en-US" sz="1600" b="1" dirty="0" smtClean="0"/>
                        <a:t>25</a:t>
                      </a:r>
                      <a:endParaRPr lang="en-US" sz="1600" b="1" dirty="0"/>
                    </a:p>
                  </a:txBody>
                  <a:tcPr/>
                </a:tc>
              </a:tr>
              <a:tr h="370840">
                <a:tc>
                  <a:txBody>
                    <a:bodyPr/>
                    <a:lstStyle/>
                    <a:p>
                      <a:pPr algn="ctr"/>
                      <a:r>
                        <a:rPr lang="en-US" sz="1600" b="1" dirty="0" smtClean="0"/>
                        <a:t>B</a:t>
                      </a:r>
                      <a:endParaRPr lang="en-US" sz="1600" b="1" dirty="0"/>
                    </a:p>
                  </a:txBody>
                  <a:tcPr/>
                </a:tc>
                <a:tc>
                  <a:txBody>
                    <a:bodyPr/>
                    <a:lstStyle/>
                    <a:p>
                      <a:pPr algn="ctr"/>
                      <a:r>
                        <a:rPr lang="en-US" sz="1600" b="1" dirty="0" smtClean="0"/>
                        <a:t>5</a:t>
                      </a:r>
                      <a:endParaRPr lang="en-US" sz="1600" b="1" dirty="0"/>
                    </a:p>
                  </a:txBody>
                  <a:tcPr/>
                </a:tc>
                <a:tc>
                  <a:txBody>
                    <a:bodyPr/>
                    <a:lstStyle/>
                    <a:p>
                      <a:pPr algn="ctr"/>
                      <a:r>
                        <a:rPr lang="en-US" sz="1600" b="1" dirty="0" smtClean="0"/>
                        <a:t>5</a:t>
                      </a:r>
                      <a:endParaRPr lang="en-US" sz="1600" b="1" dirty="0"/>
                    </a:p>
                  </a:txBody>
                  <a:tcPr/>
                </a:tc>
              </a:tr>
              <a:tr h="370840">
                <a:tc>
                  <a:txBody>
                    <a:bodyPr/>
                    <a:lstStyle/>
                    <a:p>
                      <a:pPr algn="ctr"/>
                      <a:r>
                        <a:rPr lang="en-US" sz="1600" b="1" dirty="0" smtClean="0"/>
                        <a:t>C</a:t>
                      </a:r>
                      <a:endParaRPr lang="en-US" sz="1600" b="1" dirty="0"/>
                    </a:p>
                  </a:txBody>
                  <a:tcPr/>
                </a:tc>
                <a:tc>
                  <a:txBody>
                    <a:bodyPr/>
                    <a:lstStyle/>
                    <a:p>
                      <a:pPr algn="ctr"/>
                      <a:r>
                        <a:rPr lang="en-US" sz="1600" b="1" dirty="0" smtClean="0"/>
                        <a:t>25</a:t>
                      </a:r>
                      <a:endParaRPr lang="en-US" sz="1600" b="1" dirty="0"/>
                    </a:p>
                  </a:txBody>
                  <a:tcPr/>
                </a:tc>
                <a:tc>
                  <a:txBody>
                    <a:bodyPr/>
                    <a:lstStyle/>
                    <a:p>
                      <a:pPr algn="ctr"/>
                      <a:r>
                        <a:rPr lang="en-US" sz="1600" b="1" dirty="0" smtClean="0"/>
                        <a:t>1</a:t>
                      </a:r>
                      <a:endParaRPr lang="en-US" sz="1600" b="1" dirty="0"/>
                    </a:p>
                  </a:txBody>
                  <a:tcPr/>
                </a:tc>
              </a:tr>
            </a:tbl>
          </a:graphicData>
        </a:graphic>
      </p:graphicFrame>
    </p:spTree>
    <p:extLst>
      <p:ext uri="{BB962C8B-B14F-4D97-AF65-F5344CB8AC3E}">
        <p14:creationId xmlns:p14="http://schemas.microsoft.com/office/powerpoint/2010/main" val="23220283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580074" y="923849"/>
            <a:ext cx="7870189" cy="5016758"/>
          </a:xfrm>
          <a:prstGeom prst="rect">
            <a:avLst/>
          </a:prstGeom>
        </p:spPr>
        <p:txBody>
          <a:bodyPr wrap="square">
            <a:spAutoFit/>
          </a:bodyPr>
          <a:lstStyle/>
          <a:p>
            <a:r>
              <a:rPr lang="en-GB" sz="2000" dirty="0" smtClean="0">
                <a:solidFill>
                  <a:srgbClr val="FF0000"/>
                </a:solidFill>
              </a:rPr>
              <a:t>Q13:</a:t>
            </a:r>
            <a:r>
              <a:rPr lang="en-GB" sz="2000" dirty="0" smtClean="0"/>
              <a:t>  </a:t>
            </a:r>
            <a:r>
              <a:rPr lang="en-GB" sz="2000" dirty="0"/>
              <a:t>Previous research suggests cheatgrass might grow faster in </a:t>
            </a:r>
            <a:r>
              <a:rPr lang="en-GB" sz="2000" dirty="0" smtClean="0"/>
              <a:t>wetter </a:t>
            </a:r>
            <a:r>
              <a:rPr lang="en-GB" sz="2000" dirty="0"/>
              <a:t>environments. To test this in the lab, you </a:t>
            </a:r>
            <a:r>
              <a:rPr lang="en-GB" sz="2000" b="1" dirty="0"/>
              <a:t>randomly </a:t>
            </a:r>
            <a:r>
              <a:rPr lang="en-GB" sz="2000" dirty="0"/>
              <a:t>selected cheatgrass plants to place in one of two treatment groups (one given a normal volume of water, and one given excess water). Complete the following statement to explain the effect that sample size has on random assignment: </a:t>
            </a:r>
            <a:endParaRPr lang="en-GB" sz="2000" dirty="0" smtClean="0"/>
          </a:p>
          <a:p>
            <a:endParaRPr lang="en-GB" sz="2000" dirty="0"/>
          </a:p>
          <a:p>
            <a:r>
              <a:rPr lang="en-GB" sz="2000" dirty="0"/>
              <a:t>“Randomizing the choice of plants that go into each treatment group should create groups with similar levels of </a:t>
            </a:r>
            <a:r>
              <a:rPr lang="en-GB" sz="2000" dirty="0" smtClean="0"/>
              <a:t>variation</a:t>
            </a:r>
            <a:r>
              <a:rPr lang="en-GB" sz="2000" dirty="0"/>
              <a:t>... </a:t>
            </a:r>
            <a:endParaRPr lang="en-GB" sz="2000" dirty="0"/>
          </a:p>
          <a:p>
            <a:endParaRPr lang="en-GB" sz="2000" dirty="0" smtClean="0">
              <a:solidFill>
                <a:srgbClr val="0000FF"/>
              </a:solidFill>
            </a:endParaRPr>
          </a:p>
          <a:p>
            <a:endParaRPr lang="en-GB" sz="2000" dirty="0">
              <a:solidFill>
                <a:srgbClr val="0000FF"/>
              </a:solidFill>
            </a:endParaRPr>
          </a:p>
          <a:p>
            <a:r>
              <a:rPr lang="en-GB" sz="2000" dirty="0" smtClean="0">
                <a:solidFill>
                  <a:srgbClr val="0000FF"/>
                </a:solidFill>
              </a:rPr>
              <a:t>a)</a:t>
            </a:r>
            <a:r>
              <a:rPr lang="en-GB" sz="2000" dirty="0" smtClean="0"/>
              <a:t> </a:t>
            </a:r>
            <a:r>
              <a:rPr lang="en-CA" sz="2000" dirty="0" smtClean="0"/>
              <a:t>Most effectively when the number of plants in each group is very small</a:t>
            </a:r>
            <a:endParaRPr lang="en-US" sz="2000" dirty="0" smtClean="0"/>
          </a:p>
          <a:p>
            <a:r>
              <a:rPr lang="en-GB" sz="2000" dirty="0" smtClean="0">
                <a:solidFill>
                  <a:srgbClr val="0000FF"/>
                </a:solidFill>
              </a:rPr>
              <a:t>b)</a:t>
            </a:r>
            <a:r>
              <a:rPr lang="en-GB" sz="2000" dirty="0" smtClean="0"/>
              <a:t> </a:t>
            </a:r>
            <a:r>
              <a:rPr lang="en-CA" sz="2000" dirty="0" smtClean="0"/>
              <a:t>Most effectively when the number of plants in each group is very large</a:t>
            </a:r>
            <a:endParaRPr lang="en-US" sz="2000" dirty="0" smtClean="0"/>
          </a:p>
          <a:p>
            <a:r>
              <a:rPr lang="en-GB" sz="2000" dirty="0" smtClean="0">
                <a:solidFill>
                  <a:srgbClr val="0000FF"/>
                </a:solidFill>
              </a:rPr>
              <a:t>c)</a:t>
            </a:r>
            <a:r>
              <a:rPr lang="en-GB" sz="2000" dirty="0" smtClean="0"/>
              <a:t> </a:t>
            </a:r>
            <a:r>
              <a:rPr lang="en-CA" sz="2000" dirty="0" smtClean="0"/>
              <a:t>Equally effectively no matter what the number of plants in each group is</a:t>
            </a:r>
            <a:endParaRPr lang="en-US" sz="2000" dirty="0" smtClean="0"/>
          </a:p>
          <a:p>
            <a:r>
              <a:rPr lang="en-GB" sz="2000" dirty="0" smtClean="0">
                <a:solidFill>
                  <a:srgbClr val="0000FF"/>
                </a:solidFill>
              </a:rPr>
              <a:t>d) </a:t>
            </a:r>
            <a:r>
              <a:rPr lang="en-GB" sz="2000" dirty="0" smtClean="0"/>
              <a:t>More effectively than non-random methods however many plants are    in each group</a:t>
            </a:r>
            <a:endParaRPr lang="en-CA" sz="2000" dirty="0" smtClean="0"/>
          </a:p>
        </p:txBody>
      </p:sp>
    </p:spTree>
    <p:extLst>
      <p:ext uri="{BB962C8B-B14F-4D97-AF65-F5344CB8AC3E}">
        <p14:creationId xmlns:p14="http://schemas.microsoft.com/office/powerpoint/2010/main" val="40438939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580074" y="923849"/>
            <a:ext cx="7870189" cy="5324535"/>
          </a:xfrm>
          <a:prstGeom prst="rect">
            <a:avLst/>
          </a:prstGeom>
        </p:spPr>
        <p:txBody>
          <a:bodyPr wrap="square">
            <a:spAutoFit/>
          </a:bodyPr>
          <a:lstStyle/>
          <a:p>
            <a:r>
              <a:rPr lang="en-GB" sz="2000" dirty="0" smtClean="0">
                <a:solidFill>
                  <a:srgbClr val="FF0000"/>
                </a:solidFill>
              </a:rPr>
              <a:t>Q14:</a:t>
            </a:r>
            <a:r>
              <a:rPr lang="en-GB" sz="2000" dirty="0" smtClean="0"/>
              <a:t>  </a:t>
            </a:r>
            <a:r>
              <a:rPr lang="en-GB" sz="2000" dirty="0"/>
              <a:t>In another experiment, you decide to spend </a:t>
            </a:r>
            <a:r>
              <a:rPr lang="en-GB" sz="2000" dirty="0" smtClean="0"/>
              <a:t>time </a:t>
            </a:r>
            <a:r>
              <a:rPr lang="en-GB" sz="2000" dirty="0"/>
              <a:t>at three different natural </a:t>
            </a:r>
            <a:r>
              <a:rPr lang="en-GB" sz="2000" dirty="0" smtClean="0"/>
              <a:t>locations </a:t>
            </a:r>
            <a:r>
              <a:rPr lang="en-GB" sz="2000" dirty="0"/>
              <a:t>in North America and personally collect data on the number of individual plants of another three species (E, F, G) that are growing with cheatgrass in these </a:t>
            </a:r>
            <a:r>
              <a:rPr lang="en-GB" sz="2000" dirty="0" smtClean="0"/>
              <a:t>locations</a:t>
            </a:r>
            <a:r>
              <a:rPr lang="en-GB" sz="2000" dirty="0"/>
              <a:t>. </a:t>
            </a:r>
            <a:endParaRPr lang="en-GB" sz="2000" dirty="0" smtClean="0"/>
          </a:p>
          <a:p>
            <a:endParaRPr lang="en-GB" sz="2000" dirty="0"/>
          </a:p>
          <a:p>
            <a:r>
              <a:rPr lang="en-GB" sz="2000" dirty="0"/>
              <a:t>Which of the following </a:t>
            </a:r>
            <a:r>
              <a:rPr lang="en-GB" sz="2000" dirty="0" smtClean="0"/>
              <a:t>options </a:t>
            </a:r>
            <a:r>
              <a:rPr lang="en-GB" sz="2000" dirty="0"/>
              <a:t>correctly states how these data can be used to advance </a:t>
            </a:r>
            <a:r>
              <a:rPr lang="en-GB" sz="2000" dirty="0" smtClean="0"/>
              <a:t>scientific </a:t>
            </a:r>
            <a:r>
              <a:rPr lang="en-GB" sz="2000" dirty="0"/>
              <a:t>understanding in this field of research? </a:t>
            </a:r>
            <a:endParaRPr lang="en-GB" sz="2000" dirty="0"/>
          </a:p>
          <a:p>
            <a:endParaRPr lang="en-GB" sz="2000" dirty="0" smtClean="0">
              <a:solidFill>
                <a:srgbClr val="0000FF"/>
              </a:solidFill>
            </a:endParaRPr>
          </a:p>
          <a:p>
            <a:endParaRPr lang="en-GB" sz="2000" dirty="0">
              <a:solidFill>
                <a:srgbClr val="0000FF"/>
              </a:solidFill>
            </a:endParaRPr>
          </a:p>
          <a:p>
            <a:r>
              <a:rPr lang="en-GB" sz="2000" dirty="0" smtClean="0">
                <a:solidFill>
                  <a:srgbClr val="0000FF"/>
                </a:solidFill>
              </a:rPr>
              <a:t>a)</a:t>
            </a:r>
            <a:r>
              <a:rPr lang="en-GB" sz="2000" dirty="0" smtClean="0"/>
              <a:t> </a:t>
            </a:r>
            <a:r>
              <a:rPr lang="en-CA" sz="2000" dirty="0" smtClean="0"/>
              <a:t>Data were collected in different non-controlled habitats so cannot be used at all</a:t>
            </a:r>
            <a:endParaRPr lang="en-US" sz="2000" dirty="0" smtClean="0"/>
          </a:p>
          <a:p>
            <a:r>
              <a:rPr lang="en-GB" sz="2000" dirty="0" smtClean="0">
                <a:solidFill>
                  <a:srgbClr val="0000FF"/>
                </a:solidFill>
              </a:rPr>
              <a:t>b)</a:t>
            </a:r>
            <a:r>
              <a:rPr lang="en-GB" sz="2000" dirty="0" smtClean="0"/>
              <a:t> </a:t>
            </a:r>
            <a:r>
              <a:rPr lang="en-CA" sz="2000" dirty="0" smtClean="0"/>
              <a:t>Data can be used to form predictions and hypotheses to test in controlled experiments</a:t>
            </a:r>
            <a:endParaRPr lang="en-US" sz="2000" dirty="0" smtClean="0"/>
          </a:p>
          <a:p>
            <a:r>
              <a:rPr lang="en-GB" sz="2000" dirty="0" smtClean="0">
                <a:solidFill>
                  <a:srgbClr val="0000FF"/>
                </a:solidFill>
              </a:rPr>
              <a:t>c)</a:t>
            </a:r>
            <a:r>
              <a:rPr lang="en-GB" sz="2000" dirty="0" smtClean="0"/>
              <a:t> </a:t>
            </a:r>
            <a:r>
              <a:rPr lang="en-CA" sz="2000" dirty="0" smtClean="0"/>
              <a:t>Data can be used to test hypotheses that ask whether different numbers of these species affect cheatgrass numbers</a:t>
            </a:r>
            <a:endParaRPr lang="en-US" sz="2000" dirty="0" smtClean="0"/>
          </a:p>
          <a:p>
            <a:r>
              <a:rPr lang="en-GB" sz="2000" dirty="0" smtClean="0">
                <a:solidFill>
                  <a:srgbClr val="0000FF"/>
                </a:solidFill>
              </a:rPr>
              <a:t>d) </a:t>
            </a:r>
            <a:r>
              <a:rPr lang="en-GB" sz="2000" dirty="0" smtClean="0"/>
              <a:t>Data can be used to test hypotheses that ask whether different habitats affect plant numbers (cheatgrass and species E, F, G)</a:t>
            </a:r>
            <a:endParaRPr lang="en-CA" sz="2000" dirty="0" smtClean="0"/>
          </a:p>
        </p:txBody>
      </p:sp>
    </p:spTree>
    <p:extLst>
      <p:ext uri="{BB962C8B-B14F-4D97-AF65-F5344CB8AC3E}">
        <p14:creationId xmlns:p14="http://schemas.microsoft.com/office/powerpoint/2010/main" val="14766162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127949" y="1075147"/>
            <a:ext cx="6888102" cy="4401205"/>
          </a:xfrm>
          <a:prstGeom prst="rect">
            <a:avLst/>
          </a:prstGeom>
        </p:spPr>
        <p:txBody>
          <a:bodyPr wrap="square">
            <a:spAutoFit/>
          </a:bodyPr>
          <a:lstStyle/>
          <a:p>
            <a:r>
              <a:rPr lang="en-US" sz="2000" dirty="0">
                <a:solidFill>
                  <a:srgbClr val="FF0000"/>
                </a:solidFill>
              </a:rPr>
              <a:t>Q1:</a:t>
            </a:r>
            <a:r>
              <a:rPr lang="en-US" sz="2000" dirty="0"/>
              <a:t> Rainbow Trout are known to grow rapidly in 14</a:t>
            </a:r>
            <a:r>
              <a:rPr lang="en-GB" sz="2000" dirty="0">
                <a:sym typeface="Symbol"/>
              </a:rPr>
              <a:t></a:t>
            </a:r>
            <a:r>
              <a:rPr lang="en-US" sz="2000" dirty="0"/>
              <a:t>C water but you want to know whether they could be efficiently farmed in other temperatures. So, as a fisheries biologist, you ask whether differences in water temperature affect growth (weight gain). Over 8 months, you will test 50 fish in 8</a:t>
            </a:r>
            <a:r>
              <a:rPr lang="en-GB" sz="2000" dirty="0">
                <a:sym typeface="Symbol"/>
              </a:rPr>
              <a:t></a:t>
            </a:r>
            <a:r>
              <a:rPr lang="en-US" sz="2000" dirty="0"/>
              <a:t>C and 14</a:t>
            </a:r>
            <a:r>
              <a:rPr lang="en-GB" sz="2000" dirty="0">
                <a:sym typeface="Symbol"/>
              </a:rPr>
              <a:t></a:t>
            </a:r>
            <a:r>
              <a:rPr lang="en-US" sz="2000" dirty="0"/>
              <a:t>C treatment groups in a controlled laboratory setting.</a:t>
            </a:r>
          </a:p>
          <a:p>
            <a:r>
              <a:rPr lang="en-US" sz="2000" dirty="0"/>
              <a:t> </a:t>
            </a:r>
          </a:p>
          <a:p>
            <a:r>
              <a:rPr lang="en-US" sz="2000" dirty="0"/>
              <a:t>Which of the following represents the control treatment group/groups in this experiment?</a:t>
            </a:r>
          </a:p>
          <a:p>
            <a:r>
              <a:rPr lang="en-US" sz="2000" dirty="0"/>
              <a:t> </a:t>
            </a:r>
          </a:p>
          <a:p>
            <a:r>
              <a:rPr lang="en-US" sz="2000" dirty="0" smtClean="0">
                <a:solidFill>
                  <a:srgbClr val="0000FF"/>
                </a:solidFill>
              </a:rPr>
              <a:t>a)</a:t>
            </a:r>
            <a:r>
              <a:rPr lang="en-US" sz="2000" dirty="0" smtClean="0"/>
              <a:t> The </a:t>
            </a:r>
            <a:r>
              <a:rPr lang="en-US" sz="2000" dirty="0"/>
              <a:t>8</a:t>
            </a:r>
            <a:r>
              <a:rPr lang="en-GB" sz="2000" dirty="0">
                <a:sym typeface="Symbol"/>
              </a:rPr>
              <a:t></a:t>
            </a:r>
            <a:r>
              <a:rPr lang="en-US" sz="2000" dirty="0"/>
              <a:t>C water temperature treatment </a:t>
            </a:r>
            <a:r>
              <a:rPr lang="en-US" sz="2000" dirty="0" smtClean="0"/>
              <a:t>group</a:t>
            </a:r>
            <a:endParaRPr lang="en-US" sz="2000" dirty="0"/>
          </a:p>
          <a:p>
            <a:r>
              <a:rPr lang="en-US" sz="2000" dirty="0">
                <a:solidFill>
                  <a:srgbClr val="0000FF"/>
                </a:solidFill>
              </a:rPr>
              <a:t>b)</a:t>
            </a:r>
            <a:r>
              <a:rPr lang="en-US" sz="2000" dirty="0"/>
              <a:t> The 14</a:t>
            </a:r>
            <a:r>
              <a:rPr lang="en-GB" sz="2000" dirty="0">
                <a:sym typeface="Symbol"/>
              </a:rPr>
              <a:t></a:t>
            </a:r>
            <a:r>
              <a:rPr lang="en-US" sz="2000" dirty="0"/>
              <a:t>C water temperature treatment group</a:t>
            </a:r>
          </a:p>
          <a:p>
            <a:r>
              <a:rPr lang="en-US" sz="2000" dirty="0">
                <a:solidFill>
                  <a:srgbClr val="0000FF"/>
                </a:solidFill>
              </a:rPr>
              <a:t>c)</a:t>
            </a:r>
            <a:r>
              <a:rPr lang="en-US" sz="2000" dirty="0"/>
              <a:t> Both the 8</a:t>
            </a:r>
            <a:r>
              <a:rPr lang="en-GB" sz="2000" dirty="0">
                <a:sym typeface="Symbol"/>
              </a:rPr>
              <a:t></a:t>
            </a:r>
            <a:r>
              <a:rPr lang="en-US" sz="2000" dirty="0"/>
              <a:t>C and 14</a:t>
            </a:r>
            <a:r>
              <a:rPr lang="en-GB" sz="2000" dirty="0">
                <a:sym typeface="Symbol"/>
              </a:rPr>
              <a:t></a:t>
            </a:r>
            <a:r>
              <a:rPr lang="en-US" sz="2000" dirty="0"/>
              <a:t>C water temperature treatment groups</a:t>
            </a:r>
          </a:p>
          <a:p>
            <a:r>
              <a:rPr lang="en-US" sz="2000" dirty="0">
                <a:solidFill>
                  <a:srgbClr val="0000FF"/>
                </a:solidFill>
              </a:rPr>
              <a:t>d)</a:t>
            </a:r>
            <a:r>
              <a:rPr lang="en-US" sz="2000" dirty="0"/>
              <a:t> Neither the 8</a:t>
            </a:r>
            <a:r>
              <a:rPr lang="en-GB" sz="2000" dirty="0">
                <a:sym typeface="Symbol"/>
              </a:rPr>
              <a:t></a:t>
            </a:r>
            <a:r>
              <a:rPr lang="en-US" sz="2000" dirty="0"/>
              <a:t>C or 14</a:t>
            </a:r>
            <a:r>
              <a:rPr lang="en-GB" sz="2000" dirty="0">
                <a:sym typeface="Symbol"/>
              </a:rPr>
              <a:t></a:t>
            </a:r>
            <a:r>
              <a:rPr lang="en-US" sz="2000" dirty="0"/>
              <a:t>C water temperature treatment </a:t>
            </a:r>
            <a:r>
              <a:rPr lang="en-US" sz="2000" dirty="0" smtClean="0"/>
              <a:t>groups</a:t>
            </a:r>
            <a:endParaRPr lang="en-US" sz="2000" dirty="0"/>
          </a:p>
        </p:txBody>
      </p:sp>
    </p:spTree>
    <p:extLst>
      <p:ext uri="{BB962C8B-B14F-4D97-AF65-F5344CB8AC3E}">
        <p14:creationId xmlns:p14="http://schemas.microsoft.com/office/powerpoint/2010/main" val="21072034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436126" y="612845"/>
            <a:ext cx="8446908" cy="5632311"/>
          </a:xfrm>
          <a:prstGeom prst="rect">
            <a:avLst/>
          </a:prstGeom>
        </p:spPr>
        <p:txBody>
          <a:bodyPr wrap="square">
            <a:spAutoFit/>
          </a:bodyPr>
          <a:lstStyle/>
          <a:p>
            <a:r>
              <a:rPr lang="en-GB" sz="2000" dirty="0">
                <a:solidFill>
                  <a:srgbClr val="FF0000"/>
                </a:solidFill>
              </a:rPr>
              <a:t>Q2:</a:t>
            </a:r>
            <a:r>
              <a:rPr lang="en-GB" sz="2000" dirty="0"/>
              <a:t> You then designed another laboratory experiment to test whether differences in water temperature would affect trout growth (weight gain)</a:t>
            </a:r>
            <a:r>
              <a:rPr lang="en-GB" sz="2000" dirty="0" smtClean="0"/>
              <a:t>.</a:t>
            </a:r>
          </a:p>
          <a:p>
            <a:r>
              <a:rPr lang="en-GB" sz="2000" dirty="0" smtClean="0"/>
              <a:t>This </a:t>
            </a:r>
            <a:r>
              <a:rPr lang="en-GB" sz="2000" dirty="0"/>
              <a:t>time you added a third temperature group (you now tested fish in </a:t>
            </a:r>
            <a:r>
              <a:rPr lang="en-US" sz="2000" dirty="0"/>
              <a:t>8</a:t>
            </a:r>
            <a:r>
              <a:rPr lang="en-GB" sz="2000" dirty="0">
                <a:sym typeface="Symbol"/>
              </a:rPr>
              <a:t></a:t>
            </a:r>
            <a:r>
              <a:rPr lang="en-US" sz="2000" dirty="0"/>
              <a:t>C, 14</a:t>
            </a:r>
            <a:r>
              <a:rPr lang="en-GB" sz="2000" dirty="0">
                <a:sym typeface="Symbol"/>
              </a:rPr>
              <a:t></a:t>
            </a:r>
            <a:r>
              <a:rPr lang="en-US" sz="2000" dirty="0"/>
              <a:t>C and 20</a:t>
            </a:r>
            <a:r>
              <a:rPr lang="en-GB" sz="2000" dirty="0">
                <a:sym typeface="Symbol"/>
              </a:rPr>
              <a:t></a:t>
            </a:r>
            <a:r>
              <a:rPr lang="en-US" sz="2000" dirty="0"/>
              <a:t>C).</a:t>
            </a:r>
            <a:r>
              <a:rPr lang="en-GB" sz="2000" dirty="0"/>
              <a:t> How many of the following four potential hypotheses can be tested in this experiment?</a:t>
            </a:r>
            <a:endParaRPr lang="en-US" sz="2000" dirty="0"/>
          </a:p>
          <a:p>
            <a:r>
              <a:rPr lang="en-GB" sz="2000" dirty="0"/>
              <a:t> </a:t>
            </a:r>
            <a:endParaRPr lang="en-US" sz="2000" dirty="0"/>
          </a:p>
          <a:p>
            <a:r>
              <a:rPr lang="en-GB" sz="2000" dirty="0">
                <a:solidFill>
                  <a:srgbClr val="000000"/>
                </a:solidFill>
              </a:rPr>
              <a:t>H1: Varying water temperature will have no effect on trout growth </a:t>
            </a:r>
            <a:endParaRPr lang="en-US" sz="2000" dirty="0">
              <a:solidFill>
                <a:srgbClr val="000000"/>
              </a:solidFill>
            </a:endParaRPr>
          </a:p>
          <a:p>
            <a:r>
              <a:rPr lang="en-GB" sz="2000" dirty="0">
                <a:solidFill>
                  <a:srgbClr val="000000"/>
                </a:solidFill>
              </a:rPr>
              <a:t>H2: Varying water temperature will have an effect on trout growth</a:t>
            </a:r>
            <a:endParaRPr lang="en-US" sz="2000" dirty="0">
              <a:solidFill>
                <a:srgbClr val="000000"/>
              </a:solidFill>
            </a:endParaRPr>
          </a:p>
          <a:p>
            <a:r>
              <a:rPr lang="en-GB" sz="2000" dirty="0">
                <a:solidFill>
                  <a:srgbClr val="000000"/>
                </a:solidFill>
              </a:rPr>
              <a:t>H3: Varying water temperature will have an effect on trout growth, such that trout will gain more weight in warmer temperatures compared to colder ones</a:t>
            </a:r>
            <a:endParaRPr lang="en-US" sz="2000" dirty="0">
              <a:solidFill>
                <a:srgbClr val="000000"/>
              </a:solidFill>
            </a:endParaRPr>
          </a:p>
          <a:p>
            <a:r>
              <a:rPr lang="en-GB" sz="2000" dirty="0">
                <a:solidFill>
                  <a:srgbClr val="000000"/>
                </a:solidFill>
              </a:rPr>
              <a:t>H4: Varying </a:t>
            </a:r>
            <a:r>
              <a:rPr lang="en-GB" sz="2000" dirty="0"/>
              <a:t>water temperature will have an effect on trout growth, such that trout will only gain more weight in the warmest temperature compared to the very coldest one </a:t>
            </a:r>
            <a:endParaRPr lang="en-US" sz="2000" dirty="0"/>
          </a:p>
          <a:p>
            <a:r>
              <a:rPr lang="en-GB" sz="2000" dirty="0"/>
              <a:t> </a:t>
            </a:r>
            <a:endParaRPr lang="en-US" sz="2000" dirty="0"/>
          </a:p>
          <a:p>
            <a:r>
              <a:rPr lang="en-GB" sz="2000" dirty="0">
                <a:solidFill>
                  <a:srgbClr val="0000FF"/>
                </a:solidFill>
              </a:rPr>
              <a:t>a)</a:t>
            </a:r>
            <a:r>
              <a:rPr lang="en-GB" sz="2000" dirty="0"/>
              <a:t> You can only test two of these hypotheses</a:t>
            </a:r>
            <a:endParaRPr lang="en-US" sz="2000" dirty="0"/>
          </a:p>
          <a:p>
            <a:r>
              <a:rPr lang="en-GB" sz="2000" dirty="0">
                <a:solidFill>
                  <a:srgbClr val="0000FF"/>
                </a:solidFill>
              </a:rPr>
              <a:t>b)</a:t>
            </a:r>
            <a:r>
              <a:rPr lang="en-GB" sz="2000" dirty="0"/>
              <a:t> You can only test three of these hypotheses (H1 and H2, as well as H3 </a:t>
            </a:r>
            <a:r>
              <a:rPr lang="en-GB" sz="2000" b="1" dirty="0" smtClean="0"/>
              <a:t>or</a:t>
            </a:r>
            <a:r>
              <a:rPr lang="en-GB" sz="2000" dirty="0" smtClean="0"/>
              <a:t> H4</a:t>
            </a:r>
            <a:r>
              <a:rPr lang="en-GB" sz="2000" dirty="0"/>
              <a:t>)</a:t>
            </a:r>
            <a:endParaRPr lang="en-US" sz="2000" dirty="0"/>
          </a:p>
          <a:p>
            <a:r>
              <a:rPr lang="en-GB" sz="2000" dirty="0">
                <a:solidFill>
                  <a:srgbClr val="0000FF"/>
                </a:solidFill>
              </a:rPr>
              <a:t>c)</a:t>
            </a:r>
            <a:r>
              <a:rPr lang="en-GB" sz="2000" dirty="0"/>
              <a:t> You can only test three of these </a:t>
            </a:r>
            <a:r>
              <a:rPr lang="en-GB" sz="2000" dirty="0">
                <a:solidFill>
                  <a:srgbClr val="000000"/>
                </a:solidFill>
              </a:rPr>
              <a:t>hypotheses (H1 </a:t>
            </a:r>
            <a:r>
              <a:rPr lang="en-GB" sz="2000" b="1" dirty="0">
                <a:solidFill>
                  <a:srgbClr val="000000"/>
                </a:solidFill>
              </a:rPr>
              <a:t>or</a:t>
            </a:r>
            <a:r>
              <a:rPr lang="en-GB" sz="2000" dirty="0">
                <a:solidFill>
                  <a:srgbClr val="000000"/>
                </a:solidFill>
              </a:rPr>
              <a:t> H2, as well as H3 and H4)</a:t>
            </a:r>
            <a:endParaRPr lang="en-US" sz="2000" dirty="0">
              <a:solidFill>
                <a:srgbClr val="000000"/>
              </a:solidFill>
            </a:endParaRPr>
          </a:p>
          <a:p>
            <a:r>
              <a:rPr lang="en-GB" sz="2000" dirty="0">
                <a:solidFill>
                  <a:srgbClr val="0000FF"/>
                </a:solidFill>
              </a:rPr>
              <a:t>d)</a:t>
            </a:r>
            <a:r>
              <a:rPr lang="en-GB" sz="2000" dirty="0"/>
              <a:t> You can test all four of these </a:t>
            </a:r>
            <a:r>
              <a:rPr lang="en-GB" sz="2000" dirty="0" smtClean="0"/>
              <a:t>hypotheses</a:t>
            </a:r>
            <a:endParaRPr lang="en-US" sz="2000" dirty="0"/>
          </a:p>
        </p:txBody>
      </p:sp>
    </p:spTree>
    <p:extLst>
      <p:ext uri="{BB962C8B-B14F-4D97-AF65-F5344CB8AC3E}">
        <p14:creationId xmlns:p14="http://schemas.microsoft.com/office/powerpoint/2010/main" val="24057161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127949" y="1075147"/>
            <a:ext cx="6888102" cy="4678204"/>
          </a:xfrm>
          <a:prstGeom prst="rect">
            <a:avLst/>
          </a:prstGeom>
        </p:spPr>
        <p:txBody>
          <a:bodyPr wrap="square">
            <a:spAutoFit/>
          </a:bodyPr>
          <a:lstStyle/>
          <a:p>
            <a:r>
              <a:rPr lang="en-US" sz="2000" dirty="0">
                <a:solidFill>
                  <a:srgbClr val="FF0000"/>
                </a:solidFill>
              </a:rPr>
              <a:t>Q3:</a:t>
            </a:r>
            <a:r>
              <a:rPr lang="en-US" sz="2000" dirty="0"/>
              <a:t> You will catch a total of 200 rainbow trout from a natural lake, record the weight of each, and randomly place 100 in one research pond and the other 100 in an identical pond. You will provide fish in the two ponds with different amounts of food to see whether this affects growth (fish in one pond will have twice as much as fish in the other pond).</a:t>
            </a:r>
          </a:p>
          <a:p>
            <a:r>
              <a:rPr lang="en-US" sz="2000" dirty="0"/>
              <a:t> </a:t>
            </a:r>
          </a:p>
          <a:p>
            <a:r>
              <a:rPr lang="en-US" sz="2000" dirty="0"/>
              <a:t>Which of the following lists all the individual characteristics that could vary in each fish and affect their growth responses (and your conclusions)?</a:t>
            </a:r>
          </a:p>
          <a:p>
            <a:r>
              <a:rPr lang="en-US" sz="2000" dirty="0"/>
              <a:t> </a:t>
            </a:r>
          </a:p>
          <a:p>
            <a:r>
              <a:rPr lang="en-US" sz="2000" dirty="0">
                <a:solidFill>
                  <a:srgbClr val="0000FF"/>
                </a:solidFill>
              </a:rPr>
              <a:t>a)</a:t>
            </a:r>
            <a:r>
              <a:rPr lang="en-US" sz="2000" dirty="0"/>
              <a:t> Sex, age and health </a:t>
            </a:r>
          </a:p>
          <a:p>
            <a:r>
              <a:rPr lang="en-US" sz="2000" dirty="0">
                <a:solidFill>
                  <a:srgbClr val="0000FF"/>
                </a:solidFill>
              </a:rPr>
              <a:t>b)</a:t>
            </a:r>
            <a:r>
              <a:rPr lang="en-US" sz="2000" dirty="0"/>
              <a:t> Sex, age and weight at start</a:t>
            </a:r>
          </a:p>
          <a:p>
            <a:r>
              <a:rPr lang="en-US" sz="2000" dirty="0">
                <a:solidFill>
                  <a:srgbClr val="0000FF"/>
                </a:solidFill>
              </a:rPr>
              <a:t>c)</a:t>
            </a:r>
            <a:r>
              <a:rPr lang="en-US" sz="2000" dirty="0"/>
              <a:t> Age, health and weight at start</a:t>
            </a:r>
          </a:p>
          <a:p>
            <a:r>
              <a:rPr lang="en-US" sz="2000" dirty="0">
                <a:solidFill>
                  <a:srgbClr val="0000FF"/>
                </a:solidFill>
              </a:rPr>
              <a:t>d)</a:t>
            </a:r>
            <a:r>
              <a:rPr lang="en-US" sz="2000" dirty="0"/>
              <a:t> Sex, age, health and weight at start </a:t>
            </a:r>
          </a:p>
        </p:txBody>
      </p:sp>
    </p:spTree>
    <p:extLst>
      <p:ext uri="{BB962C8B-B14F-4D97-AF65-F5344CB8AC3E}">
        <p14:creationId xmlns:p14="http://schemas.microsoft.com/office/powerpoint/2010/main" val="1016729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24682" y="458956"/>
            <a:ext cx="7694636" cy="5940088"/>
          </a:xfrm>
          <a:prstGeom prst="rect">
            <a:avLst/>
          </a:prstGeom>
        </p:spPr>
        <p:txBody>
          <a:bodyPr wrap="square">
            <a:spAutoFit/>
          </a:bodyPr>
          <a:lstStyle/>
          <a:p>
            <a:r>
              <a:rPr lang="en-GB" sz="2000" dirty="0">
                <a:solidFill>
                  <a:srgbClr val="FF0000"/>
                </a:solidFill>
              </a:rPr>
              <a:t>Q4:</a:t>
            </a:r>
            <a:r>
              <a:rPr lang="en-GB" sz="2000" dirty="0"/>
              <a:t> In a different experiment, </a:t>
            </a:r>
            <a:r>
              <a:rPr lang="en-US" sz="2000" dirty="0"/>
              <a:t>you will ask whether giving young rainbow trout different food (crickets, worms, larvae) will affect growth (weight gain) in a very short space of time. You will have 45 fish in each treatment group and feed each fish the same amount of food each day. You will weigh fish at the start and end of the one-week experiment and calculate averages (means) and the variation around these averages for comparison.</a:t>
            </a:r>
          </a:p>
          <a:p>
            <a:r>
              <a:rPr lang="en-US" sz="2000" dirty="0"/>
              <a:t> </a:t>
            </a:r>
          </a:p>
          <a:p>
            <a:r>
              <a:rPr lang="en-US" sz="2000" dirty="0"/>
              <a:t>Imagine you find no significant differences between groups. If you re-do the experiment, which of the following changes should enhance the accuracy of your experiment? </a:t>
            </a:r>
          </a:p>
          <a:p>
            <a:r>
              <a:rPr lang="en-US" sz="2000" dirty="0"/>
              <a:t> </a:t>
            </a:r>
          </a:p>
          <a:p>
            <a:r>
              <a:rPr lang="en-US" sz="2000" dirty="0">
                <a:solidFill>
                  <a:srgbClr val="0000FF"/>
                </a:solidFill>
              </a:rPr>
              <a:t>a)</a:t>
            </a:r>
            <a:r>
              <a:rPr lang="en-US" sz="2000" dirty="0"/>
              <a:t> Weigh half the fish on one weighing scale and the other half on another weighing scale</a:t>
            </a:r>
          </a:p>
          <a:p>
            <a:r>
              <a:rPr lang="en-US" sz="2000" dirty="0">
                <a:solidFill>
                  <a:srgbClr val="0000FF"/>
                </a:solidFill>
              </a:rPr>
              <a:t>b)</a:t>
            </a:r>
            <a:r>
              <a:rPr lang="en-US" sz="2000" dirty="0"/>
              <a:t> Use a more sensitive set of weighing scales to weigh each fish</a:t>
            </a:r>
          </a:p>
          <a:p>
            <a:r>
              <a:rPr lang="en-US" sz="2000" dirty="0">
                <a:solidFill>
                  <a:srgbClr val="0000FF"/>
                </a:solidFill>
              </a:rPr>
              <a:t>c)</a:t>
            </a:r>
            <a:r>
              <a:rPr lang="en-US" sz="2000" dirty="0"/>
              <a:t> Measure changes in length instead of weight before comparing averages </a:t>
            </a:r>
          </a:p>
          <a:p>
            <a:r>
              <a:rPr lang="en-US" sz="2000" dirty="0">
                <a:solidFill>
                  <a:srgbClr val="0000FF"/>
                </a:solidFill>
              </a:rPr>
              <a:t>d)</a:t>
            </a:r>
            <a:r>
              <a:rPr lang="en-US" sz="2000" dirty="0"/>
              <a:t> Have one researcher weigh half the fish and another one weigh the other half </a:t>
            </a:r>
          </a:p>
        </p:txBody>
      </p:sp>
    </p:spTree>
    <p:extLst>
      <p:ext uri="{BB962C8B-B14F-4D97-AF65-F5344CB8AC3E}">
        <p14:creationId xmlns:p14="http://schemas.microsoft.com/office/powerpoint/2010/main" val="36867245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127949" y="1276434"/>
            <a:ext cx="6888102" cy="3785652"/>
          </a:xfrm>
          <a:prstGeom prst="rect">
            <a:avLst/>
          </a:prstGeom>
        </p:spPr>
        <p:txBody>
          <a:bodyPr wrap="square">
            <a:spAutoFit/>
          </a:bodyPr>
          <a:lstStyle/>
          <a:p>
            <a:pPr algn="ctr"/>
            <a:r>
              <a:rPr lang="en-US" sz="2000" b="1" u="sng" dirty="0"/>
              <a:t>Tomato Plants</a:t>
            </a:r>
            <a:endParaRPr lang="en-US" sz="2000" dirty="0"/>
          </a:p>
          <a:p>
            <a:r>
              <a:rPr lang="en-GB" sz="2000" dirty="0"/>
              <a:t> </a:t>
            </a:r>
            <a:endParaRPr lang="en-US" sz="2000" dirty="0"/>
          </a:p>
          <a:p>
            <a:r>
              <a:rPr lang="en-GB" sz="2000" dirty="0"/>
              <a:t>Tomato plants (</a:t>
            </a:r>
            <a:r>
              <a:rPr lang="en-GB" sz="2000" i="1" dirty="0" smtClean="0"/>
              <a:t>Solanum </a:t>
            </a:r>
            <a:r>
              <a:rPr lang="en-GB" sz="2000" i="1" dirty="0"/>
              <a:t>lycopersicum</a:t>
            </a:r>
            <a:r>
              <a:rPr lang="en-GB" sz="2000" dirty="0"/>
              <a:t>) are common worldwide as they are easy to grow and provide a reliable source of food for </a:t>
            </a:r>
            <a:r>
              <a:rPr lang="en-GB" sz="2000" dirty="0" smtClean="0"/>
              <a:t>people.</a:t>
            </a:r>
          </a:p>
          <a:p>
            <a:endParaRPr lang="en-GB" sz="2000" dirty="0"/>
          </a:p>
          <a:p>
            <a:r>
              <a:rPr lang="en-GB" sz="2000" dirty="0" smtClean="0"/>
              <a:t>They </a:t>
            </a:r>
            <a:r>
              <a:rPr lang="en-GB" sz="2000" dirty="0"/>
              <a:t>grow well in warm climates but in cooler areas they can also grow in </a:t>
            </a:r>
            <a:r>
              <a:rPr lang="en-GB" sz="2000" dirty="0" smtClean="0"/>
              <a:t>greenhouses.</a:t>
            </a:r>
          </a:p>
          <a:p>
            <a:endParaRPr lang="en-GB" sz="2000" dirty="0"/>
          </a:p>
          <a:p>
            <a:r>
              <a:rPr lang="en-GB" sz="2000" dirty="0" smtClean="0"/>
              <a:t>They </a:t>
            </a:r>
            <a:r>
              <a:rPr lang="en-GB" sz="2000" dirty="0"/>
              <a:t>grow rapidly to 1.5 - 2.5m in height and produce a large quantity of fruit, especially when grown with fertilizer and in the absence of pests. </a:t>
            </a:r>
            <a:endParaRPr lang="en-US" sz="2000" dirty="0"/>
          </a:p>
        </p:txBody>
      </p:sp>
    </p:spTree>
    <p:extLst>
      <p:ext uri="{BB962C8B-B14F-4D97-AF65-F5344CB8AC3E}">
        <p14:creationId xmlns:p14="http://schemas.microsoft.com/office/powerpoint/2010/main" val="9658608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52975" y="612845"/>
            <a:ext cx="7638051" cy="5632311"/>
          </a:xfrm>
          <a:prstGeom prst="rect">
            <a:avLst/>
          </a:prstGeom>
        </p:spPr>
        <p:txBody>
          <a:bodyPr wrap="square">
            <a:spAutoFit/>
          </a:bodyPr>
          <a:lstStyle/>
          <a:p>
            <a:r>
              <a:rPr lang="en-GB" sz="2000" dirty="0" smtClean="0">
                <a:solidFill>
                  <a:srgbClr val="FF0000"/>
                </a:solidFill>
              </a:rPr>
              <a:t>Q5:</a:t>
            </a:r>
            <a:r>
              <a:rPr lang="en-GB" sz="2000" dirty="0" smtClean="0"/>
              <a:t> </a:t>
            </a:r>
            <a:r>
              <a:rPr lang="en-GB" sz="2000" dirty="0"/>
              <a:t>As a greenhouse worker you must assess whether it is worth the expense of buying a particular water-based spray pesticide (P1, P2, or P3) to kill tomato pests, such as aphids. You decide to spray each pesticide on 150 different tomato plants and record the average (mean) % of pests killed after application and the variation around these averages for each treatment group (P1, P2, P3). </a:t>
            </a:r>
            <a:endParaRPr lang="en-US" sz="2000" dirty="0"/>
          </a:p>
          <a:p>
            <a:r>
              <a:rPr lang="en-GB" sz="2000" dirty="0"/>
              <a:t> </a:t>
            </a:r>
            <a:endParaRPr lang="en-US" sz="2000" dirty="0"/>
          </a:p>
          <a:p>
            <a:r>
              <a:rPr lang="en-GB" sz="2000" dirty="0"/>
              <a:t>Which of the following additions to the design will </a:t>
            </a:r>
            <a:r>
              <a:rPr lang="en-GB" sz="2000" b="1" dirty="0"/>
              <a:t>best</a:t>
            </a:r>
            <a:r>
              <a:rPr lang="en-GB" sz="2000" dirty="0"/>
              <a:t> help you decide whether you should use one of these particular pesticides in the future?</a:t>
            </a:r>
            <a:endParaRPr lang="en-US" sz="2000" dirty="0"/>
          </a:p>
          <a:p>
            <a:r>
              <a:rPr lang="en-GB" sz="2000" dirty="0"/>
              <a:t> </a:t>
            </a:r>
            <a:endParaRPr lang="en-US" sz="2000" dirty="0"/>
          </a:p>
          <a:p>
            <a:r>
              <a:rPr lang="en-GB" sz="2000" dirty="0">
                <a:solidFill>
                  <a:srgbClr val="0000FF"/>
                </a:solidFill>
              </a:rPr>
              <a:t>a)</a:t>
            </a:r>
            <a:r>
              <a:rPr lang="en-GB" sz="2000" dirty="0"/>
              <a:t> Spray plain water on another group of 150 tomato plants to compare results with P1, P2 and P3 </a:t>
            </a:r>
            <a:endParaRPr lang="en-US" sz="2000" dirty="0"/>
          </a:p>
          <a:p>
            <a:r>
              <a:rPr lang="en-GB" sz="2000" dirty="0">
                <a:solidFill>
                  <a:srgbClr val="0000FF"/>
                </a:solidFill>
              </a:rPr>
              <a:t>b)</a:t>
            </a:r>
            <a:r>
              <a:rPr lang="en-GB" sz="2000" dirty="0"/>
              <a:t> Test P1, P2 and P3 on groups of another crop species to compare results for different crops</a:t>
            </a:r>
            <a:endParaRPr lang="en-US" sz="2000" dirty="0"/>
          </a:p>
          <a:p>
            <a:r>
              <a:rPr lang="en-GB" sz="2000" dirty="0">
                <a:solidFill>
                  <a:srgbClr val="0000FF"/>
                </a:solidFill>
              </a:rPr>
              <a:t>c)</a:t>
            </a:r>
            <a:r>
              <a:rPr lang="en-GB" sz="2000" dirty="0"/>
              <a:t> Test P1, P2, and P3 on groups of more than 150 tomato plants to provide a bigger sample size</a:t>
            </a:r>
            <a:endParaRPr lang="en-US" sz="2000" dirty="0"/>
          </a:p>
          <a:p>
            <a:r>
              <a:rPr lang="en-GB" sz="2000" dirty="0">
                <a:solidFill>
                  <a:srgbClr val="0000FF"/>
                </a:solidFill>
              </a:rPr>
              <a:t>d)</a:t>
            </a:r>
            <a:r>
              <a:rPr lang="en-GB" sz="2000" dirty="0"/>
              <a:t> Record the actual number of pests killed by P1, P2 and P3 rather than the % killed</a:t>
            </a:r>
            <a:r>
              <a:rPr lang="en-US" sz="2000" dirty="0" smtClean="0">
                <a:effectLst/>
              </a:rPr>
              <a:t> </a:t>
            </a:r>
            <a:endParaRPr lang="en-US" sz="2000" dirty="0"/>
          </a:p>
        </p:txBody>
      </p:sp>
    </p:spTree>
    <p:extLst>
      <p:ext uri="{BB962C8B-B14F-4D97-AF65-F5344CB8AC3E}">
        <p14:creationId xmlns:p14="http://schemas.microsoft.com/office/powerpoint/2010/main" val="3783231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52975" y="1051882"/>
            <a:ext cx="7638051" cy="4708981"/>
          </a:xfrm>
          <a:prstGeom prst="rect">
            <a:avLst/>
          </a:prstGeom>
        </p:spPr>
        <p:txBody>
          <a:bodyPr wrap="square">
            <a:spAutoFit/>
          </a:bodyPr>
          <a:lstStyle/>
          <a:p>
            <a:r>
              <a:rPr lang="en-GB" sz="2000" dirty="0" smtClean="0">
                <a:solidFill>
                  <a:srgbClr val="FF0000"/>
                </a:solidFill>
              </a:rPr>
              <a:t>Q6:</a:t>
            </a:r>
            <a:r>
              <a:rPr lang="en-GB" sz="2000" dirty="0" smtClean="0"/>
              <a:t> </a:t>
            </a:r>
            <a:r>
              <a:rPr lang="en-GB" sz="2000" dirty="0"/>
              <a:t> </a:t>
            </a:r>
            <a:r>
              <a:rPr lang="en-GB" sz="2000" dirty="0"/>
              <a:t>You will next test whether varying the </a:t>
            </a:r>
            <a:r>
              <a:rPr lang="en-GB" sz="2000" dirty="0" smtClean="0"/>
              <a:t>concentration </a:t>
            </a:r>
            <a:r>
              <a:rPr lang="en-GB" sz="2000" dirty="0"/>
              <a:t>of a </a:t>
            </a:r>
            <a:r>
              <a:rPr lang="en-GB" sz="2000" dirty="0" smtClean="0"/>
              <a:t>pesticide </a:t>
            </a:r>
            <a:r>
              <a:rPr lang="en-GB" sz="2000" dirty="0"/>
              <a:t>affects its ability to kill pests on </a:t>
            </a:r>
            <a:r>
              <a:rPr lang="en-GB" sz="2000" dirty="0" smtClean="0"/>
              <a:t>potted </a:t>
            </a:r>
            <a:r>
              <a:rPr lang="en-GB" sz="2000" dirty="0"/>
              <a:t>tomato plants grown in the same </a:t>
            </a:r>
            <a:r>
              <a:rPr lang="en-GB" sz="2000" dirty="0" smtClean="0"/>
              <a:t>potting </a:t>
            </a:r>
            <a:r>
              <a:rPr lang="en-GB" sz="2000" dirty="0"/>
              <a:t>soil type. You will have three treatment groups (70 individual plants sprayed with 5g of </a:t>
            </a:r>
            <a:r>
              <a:rPr lang="en-GB" sz="2000" dirty="0" smtClean="0"/>
              <a:t>pesticide </a:t>
            </a:r>
            <a:r>
              <a:rPr lang="en-GB" sz="2000" dirty="0"/>
              <a:t>per litre, 70 with 10g of </a:t>
            </a:r>
            <a:r>
              <a:rPr lang="en-GB" sz="2000" dirty="0" smtClean="0"/>
              <a:t>pesticide </a:t>
            </a:r>
            <a:r>
              <a:rPr lang="en-GB" sz="2000" dirty="0"/>
              <a:t>per litre, and 70 with 15g of </a:t>
            </a:r>
            <a:r>
              <a:rPr lang="en-GB" sz="2000" dirty="0" smtClean="0"/>
              <a:t>pesticide </a:t>
            </a:r>
            <a:r>
              <a:rPr lang="en-GB" sz="2000" dirty="0"/>
              <a:t>per litre). Once you have your results, you will do the experiment again. </a:t>
            </a:r>
            <a:endParaRPr lang="en-GB" sz="2000" dirty="0" smtClean="0"/>
          </a:p>
          <a:p>
            <a:endParaRPr lang="en-GB" sz="2000" dirty="0"/>
          </a:p>
          <a:p>
            <a:r>
              <a:rPr lang="en-GB" sz="2000" dirty="0"/>
              <a:t>Which of the following factors </a:t>
            </a:r>
            <a:r>
              <a:rPr lang="en-GB" sz="2000" b="1" dirty="0"/>
              <a:t>must be kept the same </a:t>
            </a:r>
            <a:r>
              <a:rPr lang="en-GB" sz="2000" dirty="0"/>
              <a:t>from the first experiment to the second one to let you compare the results and judge whether any effect of </a:t>
            </a:r>
            <a:r>
              <a:rPr lang="en-GB" sz="2000" dirty="0" smtClean="0"/>
              <a:t>pesticide concentration </a:t>
            </a:r>
            <a:r>
              <a:rPr lang="en-GB" sz="2000" dirty="0"/>
              <a:t>is consistent? </a:t>
            </a:r>
            <a:endParaRPr lang="en-GB" sz="2000" dirty="0"/>
          </a:p>
          <a:p>
            <a:endParaRPr lang="en-US" sz="2000" dirty="0"/>
          </a:p>
          <a:p>
            <a:r>
              <a:rPr lang="en-GB" sz="2000" dirty="0">
                <a:solidFill>
                  <a:srgbClr val="0000FF"/>
                </a:solidFill>
              </a:rPr>
              <a:t>a)</a:t>
            </a:r>
            <a:r>
              <a:rPr lang="en-GB" sz="2000" dirty="0"/>
              <a:t> </a:t>
            </a:r>
            <a:r>
              <a:rPr lang="en-CA" sz="2000" dirty="0" smtClean="0"/>
              <a:t>Potting soil type only</a:t>
            </a:r>
            <a:endParaRPr lang="en-US" sz="2000" dirty="0"/>
          </a:p>
          <a:p>
            <a:r>
              <a:rPr lang="en-GB" sz="2000" dirty="0">
                <a:solidFill>
                  <a:srgbClr val="0000FF"/>
                </a:solidFill>
              </a:rPr>
              <a:t>b)</a:t>
            </a:r>
            <a:r>
              <a:rPr lang="en-GB" sz="2000" dirty="0"/>
              <a:t> </a:t>
            </a:r>
            <a:r>
              <a:rPr lang="en-CA" sz="2000" dirty="0" smtClean="0"/>
              <a:t>Potting soil type and the same individual plants</a:t>
            </a:r>
            <a:endParaRPr lang="en-US" sz="2000" dirty="0"/>
          </a:p>
          <a:p>
            <a:r>
              <a:rPr lang="en-GB" sz="2000" dirty="0">
                <a:solidFill>
                  <a:srgbClr val="0000FF"/>
                </a:solidFill>
              </a:rPr>
              <a:t>c)</a:t>
            </a:r>
            <a:r>
              <a:rPr lang="en-GB" sz="2000" dirty="0"/>
              <a:t> </a:t>
            </a:r>
            <a:r>
              <a:rPr lang="en-CA" sz="2000" dirty="0" smtClean="0"/>
              <a:t>Potting soil type and temperature</a:t>
            </a:r>
            <a:endParaRPr lang="en-US" sz="2000" dirty="0"/>
          </a:p>
          <a:p>
            <a:r>
              <a:rPr lang="en-GB" sz="2000" dirty="0">
                <a:solidFill>
                  <a:srgbClr val="0000FF"/>
                </a:solidFill>
              </a:rPr>
              <a:t>d)</a:t>
            </a:r>
            <a:r>
              <a:rPr lang="en-GB" sz="2000" dirty="0"/>
              <a:t> </a:t>
            </a:r>
            <a:r>
              <a:rPr lang="en-CA" sz="2000" dirty="0" smtClean="0"/>
              <a:t>Potting soil type, temperature, and the same individual plants</a:t>
            </a:r>
            <a:endParaRPr lang="en-US" sz="2000" dirty="0"/>
          </a:p>
        </p:txBody>
      </p:sp>
    </p:spTree>
    <p:extLst>
      <p:ext uri="{BB962C8B-B14F-4D97-AF65-F5344CB8AC3E}">
        <p14:creationId xmlns:p14="http://schemas.microsoft.com/office/powerpoint/2010/main" val="15327744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spect="1"/>
          </p:cNvSpPr>
          <p:nvPr/>
        </p:nvSpPr>
        <p:spPr>
          <a:xfrm>
            <a:off x="378001" y="369000"/>
            <a:ext cx="8387999" cy="61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52975" y="1255721"/>
            <a:ext cx="7638051" cy="4093428"/>
          </a:xfrm>
          <a:prstGeom prst="rect">
            <a:avLst/>
          </a:prstGeom>
        </p:spPr>
        <p:txBody>
          <a:bodyPr wrap="square">
            <a:spAutoFit/>
          </a:bodyPr>
          <a:lstStyle/>
          <a:p>
            <a:r>
              <a:rPr lang="en-GB" sz="2000" dirty="0" smtClean="0">
                <a:solidFill>
                  <a:srgbClr val="FF0000"/>
                </a:solidFill>
              </a:rPr>
              <a:t>Q7:</a:t>
            </a:r>
            <a:r>
              <a:rPr lang="en-GB" sz="2000" dirty="0" smtClean="0"/>
              <a:t>  </a:t>
            </a:r>
            <a:r>
              <a:rPr lang="en-GB" sz="2000" dirty="0"/>
              <a:t>In a different experiment, you wanted to know whether aphids were more likely to be found on a certain variety of tomato plant. You wanted to calculate an average (mean numbers of aphids) and the </a:t>
            </a:r>
            <a:r>
              <a:rPr lang="en-GB" sz="2000" dirty="0" smtClean="0"/>
              <a:t>variation </a:t>
            </a:r>
            <a:r>
              <a:rPr lang="en-GB" sz="2000" dirty="0"/>
              <a:t>around this average. </a:t>
            </a:r>
            <a:endParaRPr lang="en-GB" sz="2000" dirty="0" smtClean="0"/>
          </a:p>
          <a:p>
            <a:endParaRPr lang="en-GB" sz="2000" dirty="0"/>
          </a:p>
          <a:p>
            <a:r>
              <a:rPr lang="en-GB" sz="2000" dirty="0"/>
              <a:t>Which of the following will provide 100 </a:t>
            </a:r>
            <a:r>
              <a:rPr lang="en-GB" sz="2000" b="1" dirty="0"/>
              <a:t>unbiased </a:t>
            </a:r>
            <a:r>
              <a:rPr lang="en-GB" sz="2000" dirty="0"/>
              <a:t>data measurements to use in </a:t>
            </a:r>
            <a:r>
              <a:rPr lang="en-GB" sz="2000" dirty="0" smtClean="0"/>
              <a:t>calculating </a:t>
            </a:r>
            <a:r>
              <a:rPr lang="en-GB" sz="2000" dirty="0"/>
              <a:t>your average? </a:t>
            </a:r>
            <a:endParaRPr lang="en-GB" sz="2000" dirty="0" smtClean="0"/>
          </a:p>
          <a:p>
            <a:endParaRPr lang="en-GB" sz="2000" dirty="0"/>
          </a:p>
          <a:p>
            <a:endParaRPr lang="en-US" sz="2000" dirty="0" smtClean="0"/>
          </a:p>
          <a:p>
            <a:r>
              <a:rPr lang="en-GB" sz="2000" dirty="0" smtClean="0">
                <a:solidFill>
                  <a:srgbClr val="0000FF"/>
                </a:solidFill>
              </a:rPr>
              <a:t>a)</a:t>
            </a:r>
            <a:r>
              <a:rPr lang="en-GB" sz="2000" dirty="0" smtClean="0"/>
              <a:t> </a:t>
            </a:r>
            <a:r>
              <a:rPr lang="en-CA" sz="2000" dirty="0" smtClean="0"/>
              <a:t>Count aphids on 100 randomly selected leaves from 1 plant</a:t>
            </a:r>
            <a:endParaRPr lang="en-US" sz="2000" dirty="0" smtClean="0"/>
          </a:p>
          <a:p>
            <a:r>
              <a:rPr lang="en-GB" sz="2000" dirty="0" smtClean="0">
                <a:solidFill>
                  <a:srgbClr val="0000FF"/>
                </a:solidFill>
              </a:rPr>
              <a:t>b)</a:t>
            </a:r>
            <a:r>
              <a:rPr lang="en-GB" sz="2000" dirty="0" smtClean="0"/>
              <a:t> </a:t>
            </a:r>
            <a:r>
              <a:rPr lang="en-CA" sz="2000" dirty="0" smtClean="0"/>
              <a:t>Count aphids on 10 randomly selected leaves from 10 plants</a:t>
            </a:r>
            <a:endParaRPr lang="en-US" sz="2000" dirty="0" smtClean="0"/>
          </a:p>
          <a:p>
            <a:r>
              <a:rPr lang="en-GB" sz="2000" dirty="0" smtClean="0">
                <a:solidFill>
                  <a:srgbClr val="0000FF"/>
                </a:solidFill>
              </a:rPr>
              <a:t>c)</a:t>
            </a:r>
            <a:r>
              <a:rPr lang="en-GB" sz="2000" dirty="0" smtClean="0"/>
              <a:t> </a:t>
            </a:r>
            <a:r>
              <a:rPr lang="en-CA" sz="2000" dirty="0" smtClean="0"/>
              <a:t>Count aphids on 4 randomly selected leaves from 25 plants</a:t>
            </a:r>
            <a:endParaRPr lang="en-US" sz="2000" dirty="0" smtClean="0"/>
          </a:p>
          <a:p>
            <a:r>
              <a:rPr lang="en-GB" sz="2000" dirty="0" smtClean="0">
                <a:solidFill>
                  <a:srgbClr val="0000FF"/>
                </a:solidFill>
              </a:rPr>
              <a:t>d)</a:t>
            </a:r>
            <a:r>
              <a:rPr lang="en-GB" sz="2000" dirty="0" smtClean="0"/>
              <a:t> </a:t>
            </a:r>
            <a:r>
              <a:rPr lang="en-CA" sz="2000" dirty="0" smtClean="0"/>
              <a:t>Count aphids on 1 randomly selected leaf from 100 plants</a:t>
            </a:r>
            <a:endParaRPr lang="en-US" sz="2000" dirty="0"/>
          </a:p>
        </p:txBody>
      </p:sp>
    </p:spTree>
    <p:extLst>
      <p:ext uri="{BB962C8B-B14F-4D97-AF65-F5344CB8AC3E}">
        <p14:creationId xmlns:p14="http://schemas.microsoft.com/office/powerpoint/2010/main" val="32826084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TotalTime>
  <Words>650</Words>
  <Application>Microsoft Macintosh PowerPoint</Application>
  <PresentationFormat>On-screen Show (4:3)</PresentationFormat>
  <Paragraphs>163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Jeffery</dc:creator>
  <cp:lastModifiedBy>Thomas Deane</cp:lastModifiedBy>
  <cp:revision>39</cp:revision>
  <dcterms:created xsi:type="dcterms:W3CDTF">2012-09-06T16:15:39Z</dcterms:created>
  <dcterms:modified xsi:type="dcterms:W3CDTF">2013-11-03T21:32:04Z</dcterms:modified>
</cp:coreProperties>
</file>