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7" r:id="rId2"/>
    <p:sldId id="308" r:id="rId3"/>
    <p:sldId id="309" r:id="rId4"/>
    <p:sldId id="310" r:id="rId5"/>
    <p:sldId id="323" r:id="rId6"/>
    <p:sldId id="336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5" r:id="rId16"/>
    <p:sldId id="338" r:id="rId17"/>
    <p:sldId id="33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D52"/>
    <a:srgbClr val="FFDF7E"/>
    <a:srgbClr val="FF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6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image" Target="../media/image7.png"/><Relationship Id="rId2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238EF-11DF-A84F-942C-258F94D4899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76F71-E640-E143-BE46-1B638F922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382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76A4E-505B-ED4C-A473-19A1E0297D3C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E67FC-4963-5749-9E62-D550158CC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85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18C7F-037E-6144-AD15-37D2BF5A2F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A823-DA15-7440-8C42-ECC45BE3B126}" type="datetime1">
              <a:rPr lang="en-CA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C4EE-A390-8E40-BD59-254A07C0D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ADCC-25F7-7243-86C6-7B8D2E64BC71}" type="datetime1">
              <a:rPr lang="en-CA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C4EE-A390-8E40-BD59-254A07C0D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E85-AD70-AE47-8F8A-E7C26BB7C0A3}" type="datetime1">
              <a:rPr lang="en-CA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C4EE-A390-8E40-BD59-254A07C0D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7D41-D895-DC44-91A9-514B4C5BA97E}" type="datetime1">
              <a:rPr lang="en-CA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C4EE-A390-8E40-BD59-254A07C0D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B0E0-8D35-404E-98B3-A3D2AE9FCD59}" type="datetime1">
              <a:rPr lang="en-CA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C4EE-A390-8E40-BD59-254A07C0D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2E2-F5A1-5B40-8C8B-57D67E74E118}" type="datetime1">
              <a:rPr lang="en-CA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C4EE-A390-8E40-BD59-254A07C0D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0630-32A4-2A46-898A-C327410E3AAD}" type="datetime1">
              <a:rPr lang="en-CA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C4EE-A390-8E40-BD59-254A07C0D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9097-C647-BF40-B52C-22242A87801D}" type="datetime1">
              <a:rPr lang="en-CA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C4EE-A390-8E40-BD59-254A07C0D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1D8A-5FAF-9244-B284-8EA7771D2722}" type="datetime1">
              <a:rPr lang="en-CA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C4EE-A390-8E40-BD59-254A07C0D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586E-436E-DF4D-AAF8-F35DD95EF928}" type="datetime1">
              <a:rPr lang="en-CA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C4EE-A390-8E40-BD59-254A07C0D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27F5-D792-1142-ABFF-56C063DA8CAC}" type="datetime1">
              <a:rPr lang="en-CA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C4EE-A390-8E40-BD59-254A07C0D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5C2D-FB06-994A-A26C-CF10FC12C589}" type="datetime1">
              <a:rPr lang="en-CA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C4EE-A390-8E40-BD59-254A07C0D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package" Target="../embeddings/Microsoft_Word_Document10.docx"/><Relationship Id="rId5" Type="http://schemas.openxmlformats.org/officeDocument/2006/relationships/image" Target="../media/image12.png"/><Relationship Id="rId6" Type="http://schemas.openxmlformats.org/officeDocument/2006/relationships/package" Target="../embeddings/Microsoft_Word_Document11.docx"/><Relationship Id="rId7" Type="http://schemas.openxmlformats.org/officeDocument/2006/relationships/image" Target="../media/image13.png"/><Relationship Id="rId8" Type="http://schemas.openxmlformats.org/officeDocument/2006/relationships/package" Target="../embeddings/Microsoft_Word_Document12.docx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package" Target="../embeddings/Microsoft_Word_Document13.docx"/><Relationship Id="rId5" Type="http://schemas.openxmlformats.org/officeDocument/2006/relationships/image" Target="../media/image7.png"/><Relationship Id="rId6" Type="http://schemas.openxmlformats.org/officeDocument/2006/relationships/package" Target="../embeddings/Microsoft_Word_Document14.docx"/><Relationship Id="rId7" Type="http://schemas.openxmlformats.org/officeDocument/2006/relationships/image" Target="../media/image16.png"/><Relationship Id="rId8" Type="http://schemas.openxmlformats.org/officeDocument/2006/relationships/package" Target="../embeddings/Microsoft_Word_Document15.docx"/><Relationship Id="rId9" Type="http://schemas.openxmlformats.org/officeDocument/2006/relationships/image" Target="../media/image17.png"/><Relationship Id="rId10" Type="http://schemas.openxmlformats.org/officeDocument/2006/relationships/package" Target="../embeddings/Microsoft_Word_Document16.docx"/><Relationship Id="rId11" Type="http://schemas.openxmlformats.org/officeDocument/2006/relationships/image" Target="../media/image1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2.png"/><Relationship Id="rId8" Type="http://schemas.openxmlformats.org/officeDocument/2006/relationships/package" Target="../embeddings/Microsoft_Word_Document3.docx"/><Relationship Id="rId9" Type="http://schemas.openxmlformats.org/officeDocument/2006/relationships/image" Target="../media/image3.png"/><Relationship Id="rId10" Type="http://schemas.openxmlformats.org/officeDocument/2006/relationships/package" Target="../embeddings/Microsoft_Word_Document4.docx"/><Relationship Id="rId11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7.png"/><Relationship Id="rId6" Type="http://schemas.openxmlformats.org/officeDocument/2006/relationships/package" Target="../embeddings/Microsoft_Word_Document7.docx"/><Relationship Id="rId7" Type="http://schemas.openxmlformats.org/officeDocument/2006/relationships/image" Target="../media/image8.png"/><Relationship Id="rId8" Type="http://schemas.openxmlformats.org/officeDocument/2006/relationships/package" Target="../embeddings/Microsoft_Word_Document8.docx"/><Relationship Id="rId9" Type="http://schemas.openxmlformats.org/officeDocument/2006/relationships/image" Target="../media/image9.png"/><Relationship Id="rId10" Type="http://schemas.openxmlformats.org/officeDocument/2006/relationships/package" Target="../embeddings/Microsoft_Word_Document9.docx"/><Relationship Id="rId11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1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372" y="1165233"/>
            <a:ext cx="795552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One of the characteristics that differentiates all haploid cells from all diploid cells is that</a:t>
            </a:r>
          </a:p>
          <a:p>
            <a:r>
              <a:rPr lang="en-US" sz="2400" dirty="0"/>
              <a:t> 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haploid </a:t>
            </a:r>
            <a:r>
              <a:rPr lang="en-US" sz="2400" dirty="0"/>
              <a:t>cells have half as many chromosomes than diploid cells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457200" indent="-457200">
              <a:buAutoNum type="alphaLcParenR" startAt="2"/>
            </a:pPr>
            <a:r>
              <a:rPr lang="en-US" sz="2400" dirty="0" smtClean="0"/>
              <a:t>haploid </a:t>
            </a:r>
            <a:r>
              <a:rPr lang="en-US" sz="2400" dirty="0"/>
              <a:t>cells have one full set of chromosomes while diploid cells have two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457200" indent="-457200">
              <a:buAutoNum type="alphaLcParenR" startAt="3"/>
            </a:pPr>
            <a:r>
              <a:rPr lang="en-US" sz="2400" dirty="0" smtClean="0"/>
              <a:t>haploid </a:t>
            </a:r>
            <a:r>
              <a:rPr lang="en-US" sz="2400" dirty="0"/>
              <a:t>cells’ chromosomes have a different structure/shape from diploid cells’ chromosomes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d)	haploid cells have half the amount of DNA as diploid cells.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43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THE SINGLE </a:t>
            </a:r>
            <a:r>
              <a:rPr lang="en-US" b="1" dirty="0" smtClean="0"/>
              <a:t>BEST ANSWER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777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10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90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ALL THE ANSWERS </a:t>
            </a:r>
            <a:r>
              <a:rPr lang="en-US" b="1" dirty="0" smtClean="0"/>
              <a:t>THAT APPLY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54000" y="1067118"/>
            <a:ext cx="5763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Which of the nuclei represented below have the same number of double-stranded DNA molecules as the one represented on the right?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37000"/>
              </p:ext>
            </p:extLst>
          </p:nvPr>
        </p:nvGraphicFramePr>
        <p:xfrm>
          <a:off x="6017172" y="697786"/>
          <a:ext cx="2334369" cy="189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7" name="Document" r:id="rId4" imgW="6337300" imgH="5156200" progId="Word.Document.12">
                  <p:embed/>
                </p:oleObj>
              </mc:Choice>
              <mc:Fallback>
                <p:oleObj name="Document" r:id="rId4" imgW="6337300" imgH="515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7172" y="697786"/>
                        <a:ext cx="2334369" cy="1899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0372" y="3076126"/>
            <a:ext cx="754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						b)						c)				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501905"/>
              </p:ext>
            </p:extLst>
          </p:nvPr>
        </p:nvGraphicFramePr>
        <p:xfrm>
          <a:off x="334798" y="3792482"/>
          <a:ext cx="2910500" cy="212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8" name="Document" r:id="rId6" imgW="6337300" imgH="4622800" progId="Word.Document.12">
                  <p:embed/>
                </p:oleObj>
              </mc:Choice>
              <mc:Fallback>
                <p:oleObj name="Document" r:id="rId6" imgW="6337300" imgH="462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798" y="3792482"/>
                        <a:ext cx="2910500" cy="2123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66806"/>
              </p:ext>
            </p:extLst>
          </p:nvPr>
        </p:nvGraphicFramePr>
        <p:xfrm>
          <a:off x="2851011" y="3522717"/>
          <a:ext cx="2544976" cy="230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9" name="Document" r:id="rId8" imgW="6337300" imgH="5740400" progId="Word.Document.12">
                  <p:embed/>
                </p:oleObj>
              </mc:Choice>
              <mc:Fallback>
                <p:oleObj name="Document" r:id="rId8" imgW="6337300" imgH="574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51011" y="3522717"/>
                        <a:ext cx="2544976" cy="2305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8658" y="3638623"/>
            <a:ext cx="1989083" cy="22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6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11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90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ALL THE ANSWERS </a:t>
            </a:r>
            <a:r>
              <a:rPr lang="en-US" b="1" dirty="0" smtClean="0"/>
              <a:t>THAT APPLY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0372" y="3076126"/>
            <a:ext cx="754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					b)					c)				d)			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797" y="1556953"/>
            <a:ext cx="8563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Which of the cells represented below contain a total of eight chromosomes?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660"/>
              </p:ext>
            </p:extLst>
          </p:nvPr>
        </p:nvGraphicFramePr>
        <p:xfrm>
          <a:off x="89557" y="3512200"/>
          <a:ext cx="2398003" cy="217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1" name="Document" r:id="rId4" imgW="6337300" imgH="5740400" progId="Word.Document.12">
                  <p:embed/>
                </p:oleObj>
              </mc:Choice>
              <mc:Fallback>
                <p:oleObj name="Document" r:id="rId4" imgW="6337300" imgH="574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557" y="3512200"/>
                        <a:ext cx="2398003" cy="2172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093799"/>
              </p:ext>
            </p:extLst>
          </p:nvPr>
        </p:nvGraphicFramePr>
        <p:xfrm>
          <a:off x="2382452" y="3766652"/>
          <a:ext cx="2038788" cy="2063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2" name="Document" r:id="rId6" imgW="6337300" imgH="6413500" progId="Word.Document.12">
                  <p:embed/>
                </p:oleObj>
              </mc:Choice>
              <mc:Fallback>
                <p:oleObj name="Document" r:id="rId6" imgW="6337300" imgH="641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82452" y="3766652"/>
                        <a:ext cx="2038788" cy="2063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13626"/>
              </p:ext>
            </p:extLst>
          </p:nvPr>
        </p:nvGraphicFramePr>
        <p:xfrm>
          <a:off x="4473794" y="3766652"/>
          <a:ext cx="2073822" cy="1994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3" name="Document" r:id="rId8" imgW="6337300" imgH="6096000" progId="Word.Document.12">
                  <p:embed/>
                </p:oleObj>
              </mc:Choice>
              <mc:Fallback>
                <p:oleObj name="Document" r:id="rId8" imgW="6337300" imgH="609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3794" y="3766652"/>
                        <a:ext cx="2073822" cy="1994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300348"/>
              </p:ext>
            </p:extLst>
          </p:nvPr>
        </p:nvGraphicFramePr>
        <p:xfrm>
          <a:off x="6649873" y="3802142"/>
          <a:ext cx="2036927" cy="195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4" name="Document" r:id="rId10" imgW="6337300" imgH="6096000" progId="Word.Document.12">
                  <p:embed/>
                </p:oleObj>
              </mc:Choice>
              <mc:Fallback>
                <p:oleObj name="Document" r:id="rId10" imgW="6337300" imgH="609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49873" y="3802142"/>
                        <a:ext cx="2036927" cy="1959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65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12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43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THE SINGLE BEST </a:t>
            </a:r>
            <a:r>
              <a:rPr lang="en-US" b="1" dirty="0" smtClean="0"/>
              <a:t>ANSWER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3192" y="1067118"/>
            <a:ext cx="85639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is the total number of chromosomes in the cell represented below?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a</a:t>
            </a:r>
            <a:r>
              <a:rPr lang="en-US" dirty="0"/>
              <a:t>) 2.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	b</a:t>
            </a:r>
            <a:r>
              <a:rPr lang="en-US" dirty="0"/>
              <a:t>) 3.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	c</a:t>
            </a:r>
            <a:r>
              <a:rPr lang="en-US" dirty="0"/>
              <a:t>) 6.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	d</a:t>
            </a:r>
            <a:r>
              <a:rPr lang="en-US" dirty="0"/>
              <a:t>) 12.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896" y="2777880"/>
            <a:ext cx="3543152" cy="31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2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13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43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THE SINGLE BEST </a:t>
            </a:r>
            <a:r>
              <a:rPr lang="en-US" b="1" dirty="0" smtClean="0"/>
              <a:t>ANSWER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13036" y="1210746"/>
            <a:ext cx="86015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amount of DNA in a woman’s skin cell prior to DNA replication is the same as the amount of DNA in one of her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endParaRPr lang="en-US" sz="2000" dirty="0"/>
          </a:p>
          <a:p>
            <a:pPr marL="457200" lvl="0" indent="-457200">
              <a:buAutoNum type="alphaLcParenR"/>
            </a:pPr>
            <a:r>
              <a:rPr lang="en-US" sz="2000" dirty="0" smtClean="0"/>
              <a:t>germ </a:t>
            </a:r>
            <a:r>
              <a:rPr lang="en-US" sz="2000" dirty="0"/>
              <a:t>cells at metaphase of meiosis I</a:t>
            </a:r>
            <a:r>
              <a:rPr lang="en-US" sz="2000" dirty="0" smtClean="0"/>
              <a:t>.</a:t>
            </a:r>
          </a:p>
          <a:p>
            <a:pPr lvl="0"/>
            <a:endParaRPr lang="en-US" sz="2000" dirty="0" smtClean="0"/>
          </a:p>
          <a:p>
            <a:pPr marL="457200" lvl="0" indent="-457200">
              <a:buAutoNum type="alphaLcParenR"/>
            </a:pPr>
            <a:r>
              <a:rPr lang="en-US" sz="2000" dirty="0" smtClean="0"/>
              <a:t>germ </a:t>
            </a:r>
            <a:r>
              <a:rPr lang="en-US" sz="2000" dirty="0"/>
              <a:t>cells at prophase of meiosis </a:t>
            </a:r>
            <a:r>
              <a:rPr lang="en-US" sz="2000" dirty="0" smtClean="0"/>
              <a:t>I.</a:t>
            </a:r>
          </a:p>
          <a:p>
            <a:pPr lvl="0"/>
            <a:endParaRPr lang="en-US" sz="2000" dirty="0" smtClean="0"/>
          </a:p>
          <a:p>
            <a:pPr marL="457200" lvl="0" indent="-457200">
              <a:buAutoNum type="alphaLcParenR"/>
            </a:pPr>
            <a:r>
              <a:rPr lang="en-US" sz="2000" dirty="0" smtClean="0"/>
              <a:t>germ </a:t>
            </a:r>
            <a:r>
              <a:rPr lang="en-US" sz="2000" dirty="0"/>
              <a:t>cells that have completed meiosis I, but have not yet started meiosis </a:t>
            </a:r>
            <a:r>
              <a:rPr lang="en-US" sz="2000" dirty="0" smtClean="0"/>
              <a:t>II.</a:t>
            </a:r>
          </a:p>
          <a:p>
            <a:pPr lvl="0"/>
            <a:endParaRPr lang="en-US" sz="2000" dirty="0" smtClean="0"/>
          </a:p>
          <a:p>
            <a:pPr marL="457200" lvl="0" indent="-457200">
              <a:buAutoNum type="alphaLcParenR"/>
            </a:pPr>
            <a:r>
              <a:rPr lang="en-US" sz="2000" dirty="0" smtClean="0"/>
              <a:t>mature </a:t>
            </a:r>
            <a:r>
              <a:rPr lang="en-US" sz="2000" dirty="0"/>
              <a:t>gametes (germ cells that have completed meiosis II).</a:t>
            </a:r>
          </a:p>
        </p:txBody>
      </p:sp>
    </p:spTree>
    <p:extLst>
      <p:ext uri="{BB962C8B-B14F-4D97-AF65-F5344CB8AC3E}">
        <p14:creationId xmlns:p14="http://schemas.microsoft.com/office/powerpoint/2010/main" val="329091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14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ALL </a:t>
            </a:r>
            <a:r>
              <a:rPr lang="en-US" b="1" u="sng" dirty="0"/>
              <a:t>THE ANSWERS THAT APPLY</a:t>
            </a:r>
            <a:endParaRPr lang="en-US" b="1" dirty="0"/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13036" y="1210746"/>
            <a:ext cx="83737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Which of the following events occur during prophase of meiosis I?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endParaRPr lang="en-US" sz="2000" dirty="0"/>
          </a:p>
          <a:p>
            <a:pPr marL="457200" lvl="0" indent="-457200">
              <a:buAutoNum type="alphaLcParenR"/>
            </a:pPr>
            <a:r>
              <a:rPr lang="en-US" sz="2000" dirty="0" smtClean="0"/>
              <a:t>Crossing </a:t>
            </a:r>
            <a:r>
              <a:rPr lang="en-US" sz="2000" dirty="0"/>
              <a:t>over of homologous </a:t>
            </a:r>
            <a:r>
              <a:rPr lang="en-US" sz="2000" dirty="0" smtClean="0"/>
              <a:t>chromosomes.</a:t>
            </a:r>
          </a:p>
          <a:p>
            <a:pPr lvl="0"/>
            <a:endParaRPr lang="en-US" sz="2000" dirty="0" smtClean="0"/>
          </a:p>
          <a:p>
            <a:pPr marL="457200" lvl="0" indent="-457200">
              <a:buAutoNum type="alphaLcParenR"/>
            </a:pPr>
            <a:r>
              <a:rPr lang="en-US" sz="2000" dirty="0" smtClean="0"/>
              <a:t>Lining </a:t>
            </a:r>
            <a:r>
              <a:rPr lang="en-US" sz="2000" dirty="0"/>
              <a:t>up of homologous chromosomes in the </a:t>
            </a:r>
            <a:r>
              <a:rPr lang="en-US" sz="2000" dirty="0" err="1"/>
              <a:t>centre</a:t>
            </a:r>
            <a:r>
              <a:rPr lang="en-US" sz="2000" dirty="0"/>
              <a:t> of the </a:t>
            </a:r>
            <a:r>
              <a:rPr lang="en-US" sz="2000" dirty="0" smtClean="0"/>
              <a:t>cell.</a:t>
            </a:r>
          </a:p>
          <a:p>
            <a:pPr lvl="0"/>
            <a:endParaRPr lang="en-US" sz="2000" dirty="0" smtClean="0"/>
          </a:p>
          <a:p>
            <a:pPr marL="457200" lvl="0" indent="-457200">
              <a:buAutoNum type="alphaLcParenR"/>
            </a:pPr>
            <a:r>
              <a:rPr lang="en-US" sz="2000" dirty="0" smtClean="0"/>
              <a:t>Pairing </a:t>
            </a:r>
            <a:r>
              <a:rPr lang="en-US" sz="2000" dirty="0"/>
              <a:t>of homologous </a:t>
            </a:r>
            <a:r>
              <a:rPr lang="en-US" sz="2000" dirty="0" smtClean="0"/>
              <a:t>chromosomes.</a:t>
            </a:r>
          </a:p>
          <a:p>
            <a:pPr lvl="0"/>
            <a:endParaRPr lang="en-US" sz="2000" dirty="0" smtClean="0"/>
          </a:p>
          <a:p>
            <a:pPr marL="457200" lvl="0" indent="-457200">
              <a:buAutoNum type="alphaLcParenR"/>
            </a:pPr>
            <a:r>
              <a:rPr lang="en-US" sz="2000" dirty="0" smtClean="0"/>
              <a:t>Replication </a:t>
            </a:r>
            <a:r>
              <a:rPr lang="en-US" sz="2000" dirty="0"/>
              <a:t>of most of the chromosomal DNA (formation of sister chromatids).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709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15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43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THE SINGLE BEST </a:t>
            </a:r>
            <a:r>
              <a:rPr lang="en-US" b="1" dirty="0" smtClean="0"/>
              <a:t>ANSWER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9150" y="1362906"/>
            <a:ext cx="84942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diagram below most likely represents the chromosomes of a cell at anaphase </a:t>
            </a:r>
            <a:r>
              <a:rPr lang="en-US" sz="2000" dirty="0" smtClean="0"/>
              <a:t>of:</a:t>
            </a:r>
          </a:p>
          <a:p>
            <a:endParaRPr lang="en-US" sz="2000" dirty="0"/>
          </a:p>
          <a:p>
            <a:pPr marL="342900" indent="-342900">
              <a:buAutoNum type="alphaLcParenR"/>
            </a:pPr>
            <a:r>
              <a:rPr lang="en-US" sz="2000" dirty="0" smtClean="0"/>
              <a:t>An impossible situation</a:t>
            </a:r>
          </a:p>
          <a:p>
            <a:endParaRPr lang="en-US" sz="2000" dirty="0" smtClean="0"/>
          </a:p>
          <a:p>
            <a:pPr marL="342900" indent="-342900">
              <a:buAutoNum type="alphaLcParenR"/>
            </a:pPr>
            <a:r>
              <a:rPr lang="en-US" sz="2000" dirty="0" smtClean="0"/>
              <a:t>Meiosis I</a:t>
            </a:r>
          </a:p>
          <a:p>
            <a:endParaRPr lang="en-US" sz="2000" dirty="0" smtClean="0"/>
          </a:p>
          <a:p>
            <a:pPr marL="342900" indent="-342900">
              <a:buAutoNum type="alphaLcParenR"/>
            </a:pPr>
            <a:r>
              <a:rPr lang="en-US" sz="2000" dirty="0" smtClean="0"/>
              <a:t>Meiosis II</a:t>
            </a:r>
          </a:p>
          <a:p>
            <a:endParaRPr lang="en-US" sz="2000" dirty="0" smtClean="0"/>
          </a:p>
          <a:p>
            <a:pPr marL="342900" indent="-342900">
              <a:buAutoNum type="alphaLcParenR"/>
            </a:pPr>
            <a:r>
              <a:rPr lang="en-US" sz="2000" dirty="0" smtClean="0"/>
              <a:t>Mitosis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09" y="2250180"/>
            <a:ext cx="3255154" cy="298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55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16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43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THE SINGLE BEST </a:t>
            </a:r>
            <a:r>
              <a:rPr lang="en-US" b="1" dirty="0" smtClean="0"/>
              <a:t>ANSWER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9150" y="1071942"/>
            <a:ext cx="84942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diagram below most likely represents the chromosomes of a cell at </a:t>
            </a:r>
            <a:r>
              <a:rPr lang="en-US" sz="2000" dirty="0" smtClean="0"/>
              <a:t>metaphase of: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AutoNum type="alphaLcParenR"/>
            </a:pPr>
            <a:r>
              <a:rPr lang="en-US" sz="2000" dirty="0" smtClean="0"/>
              <a:t>Meiosis I</a:t>
            </a:r>
          </a:p>
          <a:p>
            <a:endParaRPr lang="en-US" sz="2000" dirty="0" smtClean="0"/>
          </a:p>
          <a:p>
            <a:pPr marL="342900" indent="-342900">
              <a:buAutoNum type="alphaLcParenR"/>
            </a:pPr>
            <a:r>
              <a:rPr lang="en-US" sz="2000" dirty="0" smtClean="0"/>
              <a:t>Meiosis II</a:t>
            </a:r>
          </a:p>
          <a:p>
            <a:endParaRPr lang="en-US" sz="2000" dirty="0" smtClean="0"/>
          </a:p>
          <a:p>
            <a:pPr marL="342900" indent="-342900">
              <a:buAutoNum type="alphaLcParenR"/>
            </a:pPr>
            <a:r>
              <a:rPr lang="en-US" sz="2000" dirty="0" smtClean="0"/>
              <a:t>Mitosis</a:t>
            </a:r>
          </a:p>
          <a:p>
            <a:endParaRPr lang="en-US" sz="2000" dirty="0" smtClean="0"/>
          </a:p>
          <a:p>
            <a:pPr marL="342900" indent="-342900">
              <a:buAutoNum type="alphaLcParenR"/>
            </a:pPr>
            <a:r>
              <a:rPr lang="en-US" sz="2000" dirty="0" smtClean="0"/>
              <a:t>Meiosis II or mitosis (impossible to tell which one)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82" y="1433532"/>
            <a:ext cx="5444279" cy="2743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80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17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ALL THE ANSWERS THAT APPLY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55744" y="1118947"/>
            <a:ext cx="59297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Several </a:t>
            </a:r>
            <a:r>
              <a:rPr lang="en-US" sz="2000" dirty="0"/>
              <a:t>cells like the one represented on the right undergo a normal meiosis I and meiosis II, so that each cell produces four daughter cells. One or more of these daughter cells are shown below. Which one(s) could they/could it be?</a:t>
            </a:r>
          </a:p>
          <a:p>
            <a:endParaRPr lang="en-US" sz="2000" dirty="0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23" y="968597"/>
            <a:ext cx="2921968" cy="269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44" y="3989497"/>
            <a:ext cx="8904900" cy="25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8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008248"/>
              </p:ext>
            </p:extLst>
          </p:nvPr>
        </p:nvGraphicFramePr>
        <p:xfrm>
          <a:off x="4431245" y="4136190"/>
          <a:ext cx="2042041" cy="184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" name="Document" r:id="rId4" imgW="6337300" imgH="5740400" progId="Word.Document.12">
                  <p:embed/>
                </p:oleObj>
              </mc:Choice>
              <mc:Fallback>
                <p:oleObj name="Document" r:id="rId4" imgW="6337300" imgH="574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1245" y="4136190"/>
                        <a:ext cx="2042041" cy="1849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2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372" y="1165233"/>
            <a:ext cx="7955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certain cell is diploid and has a total of six chromosomes. If we pretend that its chromosomes remain condensed throughout the cell cycle, which of the diagrams below correctly represents the chromosomes of this cell </a:t>
            </a:r>
            <a:r>
              <a:rPr lang="en-US" sz="2000" i="1" dirty="0"/>
              <a:t>before</a:t>
            </a:r>
            <a:r>
              <a:rPr lang="en-US" sz="2000" dirty="0"/>
              <a:t> DNA replication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43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THE SINGLE </a:t>
            </a:r>
            <a:r>
              <a:rPr lang="en-US" b="1" dirty="0" smtClean="0"/>
              <a:t>BEST ANSWER</a:t>
            </a:r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389641"/>
              </p:ext>
            </p:extLst>
          </p:nvPr>
        </p:nvGraphicFramePr>
        <p:xfrm>
          <a:off x="319645" y="4012718"/>
          <a:ext cx="2077085" cy="1931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4" name="Document" r:id="rId6" imgW="6337300" imgH="5892800" progId="Word.Document.12">
                  <p:embed/>
                </p:oleObj>
              </mc:Choice>
              <mc:Fallback>
                <p:oleObj name="Document" r:id="rId6" imgW="6337300" imgH="589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645" y="4012718"/>
                        <a:ext cx="2077085" cy="1931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629236"/>
              </p:ext>
            </p:extLst>
          </p:nvPr>
        </p:nvGraphicFramePr>
        <p:xfrm>
          <a:off x="2536925" y="4038705"/>
          <a:ext cx="2014130" cy="193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5" name="Document" r:id="rId8" imgW="6337300" imgH="6096000" progId="Word.Document.12">
                  <p:embed/>
                </p:oleObj>
              </mc:Choice>
              <mc:Fallback>
                <p:oleObj name="Document" r:id="rId8" imgW="6337300" imgH="609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6925" y="4038705"/>
                        <a:ext cx="2014130" cy="1937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61547"/>
              </p:ext>
            </p:extLst>
          </p:nvPr>
        </p:nvGraphicFramePr>
        <p:xfrm>
          <a:off x="6473286" y="4127365"/>
          <a:ext cx="1986184" cy="1799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6" name="Document" r:id="rId10" imgW="6337300" imgH="5740400" progId="Word.Document.12">
                  <p:embed/>
                </p:oleObj>
              </mc:Choice>
              <mc:Fallback>
                <p:oleObj name="Document" r:id="rId10" imgW="6337300" imgH="574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73286" y="4127365"/>
                        <a:ext cx="1986184" cy="1799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2670" y="3651129"/>
            <a:ext cx="754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					b)				c)				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1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3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372" y="1165233"/>
            <a:ext cx="7955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 we pretend that chromosomes remain condensed throughout the cell cycle, what notation best describes the cell pictured below?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43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THE SINGLE </a:t>
            </a:r>
            <a:r>
              <a:rPr lang="en-US" b="1" dirty="0" smtClean="0"/>
              <a:t>BEST ANSWER</a:t>
            </a:r>
            <a:endParaRPr lang="en-US" b="1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99971" y="2346686"/>
            <a:ext cx="3657600" cy="366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000" dirty="0" smtClean="0">
                <a:effectLst/>
                <a:latin typeface="Arial"/>
                <a:ea typeface="ＭＳ 明朝"/>
                <a:cs typeface="Times New Roman"/>
              </a:rPr>
              <a:t>a) n</a:t>
            </a: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=2 </a:t>
            </a:r>
            <a:r>
              <a:rPr lang="en-US" sz="2000" dirty="0" smtClean="0">
                <a:effectLst/>
                <a:latin typeface="Arial"/>
                <a:ea typeface="ＭＳ 明朝"/>
                <a:cs typeface="Times New Roman"/>
              </a:rPr>
              <a:t>(</a:t>
            </a: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haploid with two </a:t>
            </a:r>
            <a:r>
              <a:rPr lang="en-US" sz="2000" dirty="0" smtClean="0">
                <a:effectLst/>
                <a:latin typeface="Arial"/>
                <a:ea typeface="ＭＳ 明朝"/>
                <a:cs typeface="Times New Roman"/>
              </a:rPr>
              <a:t>	chromosomes</a:t>
            </a: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)</a:t>
            </a:r>
            <a:endParaRPr lang="en-US" sz="2000" dirty="0">
              <a:effectLst/>
              <a:latin typeface="Cambria"/>
              <a:ea typeface="ＭＳ 明朝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en-US" sz="2000" dirty="0">
              <a:effectLst/>
              <a:latin typeface="Cambria"/>
              <a:ea typeface="ＭＳ 明朝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en-US" sz="2000" dirty="0" smtClean="0">
                <a:effectLst/>
                <a:latin typeface="Arial"/>
                <a:ea typeface="ＭＳ 明朝"/>
                <a:cs typeface="Times New Roman"/>
              </a:rPr>
              <a:t>b) n</a:t>
            </a: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=</a:t>
            </a:r>
            <a:r>
              <a:rPr lang="en-US" sz="2000" dirty="0" smtClean="0">
                <a:effectLst/>
                <a:latin typeface="Arial"/>
                <a:ea typeface="ＭＳ 明朝"/>
                <a:cs typeface="Times New Roman"/>
              </a:rPr>
              <a:t>3 (</a:t>
            </a: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haploid with three </a:t>
            </a:r>
            <a:r>
              <a:rPr lang="en-US" sz="2000" dirty="0" smtClean="0">
                <a:effectLst/>
                <a:latin typeface="Arial"/>
                <a:ea typeface="ＭＳ 明朝"/>
                <a:cs typeface="Times New Roman"/>
              </a:rPr>
              <a:t>	chromosomes</a:t>
            </a: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)</a:t>
            </a:r>
            <a:endParaRPr lang="en-US" sz="2000" dirty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en-US" sz="2000" dirty="0">
              <a:effectLst/>
              <a:latin typeface="Cambria"/>
              <a:ea typeface="ＭＳ 明朝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en-US" sz="2000" dirty="0" smtClean="0">
                <a:effectLst/>
                <a:latin typeface="Arial"/>
                <a:ea typeface="ＭＳ 明朝"/>
                <a:cs typeface="Times New Roman"/>
              </a:rPr>
              <a:t>c) 2n</a:t>
            </a: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=6	(diploid with six </a:t>
            </a:r>
            <a:r>
              <a:rPr lang="en-US" sz="2000" dirty="0" smtClean="0">
                <a:effectLst/>
                <a:latin typeface="Arial"/>
                <a:ea typeface="ＭＳ 明朝"/>
                <a:cs typeface="Times New Roman"/>
              </a:rPr>
              <a:t>	chromosomes</a:t>
            </a: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)</a:t>
            </a:r>
            <a:endParaRPr lang="en-US" sz="2000" dirty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en-US" sz="2000" dirty="0">
              <a:effectLst/>
              <a:latin typeface="Cambria"/>
              <a:ea typeface="ＭＳ 明朝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en-US" sz="2000" dirty="0" smtClean="0">
                <a:effectLst/>
                <a:latin typeface="Arial"/>
                <a:ea typeface="ＭＳ 明朝"/>
                <a:cs typeface="Times New Roman"/>
              </a:rPr>
              <a:t>d) 3n</a:t>
            </a: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=6	(triploid with six </a:t>
            </a:r>
            <a:r>
              <a:rPr lang="en-US" sz="2000" dirty="0" smtClean="0">
                <a:effectLst/>
                <a:latin typeface="Arial"/>
                <a:ea typeface="ＭＳ 明朝"/>
                <a:cs typeface="Times New Roman"/>
              </a:rPr>
              <a:t>	chromosomes</a:t>
            </a:r>
            <a:r>
              <a:rPr lang="en-US" sz="2000" dirty="0">
                <a:effectLst/>
                <a:latin typeface="Arial"/>
                <a:ea typeface="ＭＳ 明朝"/>
                <a:cs typeface="Times New Roman"/>
              </a:rPr>
              <a:t>)</a:t>
            </a:r>
            <a:endParaRPr lang="en-US" sz="2000" dirty="0">
              <a:effectLst/>
              <a:latin typeface="Cambria"/>
              <a:ea typeface="ＭＳ 明朝"/>
              <a:cs typeface="Times New Roman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069800"/>
              </p:ext>
            </p:extLst>
          </p:nvPr>
        </p:nvGraphicFramePr>
        <p:xfrm>
          <a:off x="5319372" y="2346686"/>
          <a:ext cx="2786640" cy="2714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4" name="Document" r:id="rId4" imgW="6337300" imgH="6172200" progId="Word.Document.12">
                  <p:embed/>
                </p:oleObj>
              </mc:Choice>
              <mc:Fallback>
                <p:oleObj name="Document" r:id="rId4" imgW="6337300" imgH="617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9372" y="2346686"/>
                        <a:ext cx="2786640" cy="2714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04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4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372" y="1165233"/>
            <a:ext cx="7955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One or more of the cells represented below are haploid. Which one is it/which ones are they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90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ALL THE ANSWERS </a:t>
            </a:r>
            <a:r>
              <a:rPr lang="en-US" b="1" dirty="0" smtClean="0"/>
              <a:t>THAT APPLY</a:t>
            </a:r>
            <a:endParaRPr lang="en-US" b="1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6" y="3580459"/>
            <a:ext cx="8424173" cy="2656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65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539130"/>
              </p:ext>
            </p:extLst>
          </p:nvPr>
        </p:nvGraphicFramePr>
        <p:xfrm>
          <a:off x="6687656" y="3287375"/>
          <a:ext cx="2425463" cy="21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27" name="Document" r:id="rId4" imgW="6337300" imgH="5740400" progId="Word.Document.12">
                  <p:embed/>
                </p:oleObj>
              </mc:Choice>
              <mc:Fallback>
                <p:oleObj name="Document" r:id="rId4" imgW="6337300" imgH="574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7656" y="3287375"/>
                        <a:ext cx="2425463" cy="21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5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372" y="1165233"/>
            <a:ext cx="7955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One or more of the cells represented below are </a:t>
            </a:r>
            <a:r>
              <a:rPr lang="en-US" sz="2000" dirty="0" smtClean="0"/>
              <a:t>diploid. </a:t>
            </a:r>
            <a:r>
              <a:rPr lang="en-US" sz="2000" dirty="0"/>
              <a:t>Which one is it/which ones are they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90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ALL THE ANSWERS </a:t>
            </a:r>
            <a:r>
              <a:rPr lang="en-US" b="1" dirty="0" smtClean="0"/>
              <a:t>THAT APPLY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570" y="2822126"/>
            <a:ext cx="754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					b)					c)				d)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8411"/>
              </p:ext>
            </p:extLst>
          </p:nvPr>
        </p:nvGraphicFramePr>
        <p:xfrm>
          <a:off x="4437400" y="3382947"/>
          <a:ext cx="2250256" cy="210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28" name="Document" r:id="rId6" imgW="6337300" imgH="5918200" progId="Word.Document.12">
                  <p:embed/>
                </p:oleObj>
              </mc:Choice>
              <mc:Fallback>
                <p:oleObj name="Document" r:id="rId6" imgW="6337300" imgH="591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37400" y="3382947"/>
                        <a:ext cx="2250256" cy="210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442462"/>
              </p:ext>
            </p:extLst>
          </p:nvPr>
        </p:nvGraphicFramePr>
        <p:xfrm>
          <a:off x="2198198" y="3382947"/>
          <a:ext cx="2227777" cy="2272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29" name="Document" r:id="rId8" imgW="6337300" imgH="6464300" progId="Word.Document.12">
                  <p:embed/>
                </p:oleObj>
              </mc:Choice>
              <mc:Fallback>
                <p:oleObj name="Document" r:id="rId8" imgW="6337300" imgH="646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8198" y="3382947"/>
                        <a:ext cx="2227777" cy="2272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413905"/>
              </p:ext>
            </p:extLst>
          </p:nvPr>
        </p:nvGraphicFramePr>
        <p:xfrm>
          <a:off x="104484" y="3409224"/>
          <a:ext cx="2042041" cy="184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0" name="Document" r:id="rId10" imgW="6337300" imgH="5740400" progId="Word.Document.12">
                  <p:embed/>
                </p:oleObj>
              </mc:Choice>
              <mc:Fallback>
                <p:oleObj name="Document" r:id="rId10" imgW="6337300" imgH="574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484" y="3409224"/>
                        <a:ext cx="2042041" cy="1849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95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6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54" y="1102489"/>
            <a:ext cx="8615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diploid </a:t>
            </a:r>
            <a:r>
              <a:rPr lang="en-US" sz="2000" dirty="0"/>
              <a:t>plant of interest has a total of two chromosomes per (somatic) cell, and its genotype is </a:t>
            </a:r>
            <a:r>
              <a:rPr lang="en-US" sz="2000" i="1" dirty="0" err="1"/>
              <a:t>AaBbDd</a:t>
            </a:r>
            <a:r>
              <a:rPr lang="en-US" sz="2000" dirty="0"/>
              <a:t>. If we pretend that chromosomes remain condensed throughout the cell cycle, which of the diagrams below could represent a cell that contains the two chromosomes of this plant?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90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ALL THE ANSWERS </a:t>
            </a:r>
            <a:r>
              <a:rPr lang="en-US" b="1" dirty="0" smtClean="0"/>
              <a:t>THAT APPLY</a:t>
            </a:r>
            <a:endParaRPr lang="en-US" b="1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" y="3041481"/>
            <a:ext cx="9135180" cy="2837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19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7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55" y="1102489"/>
            <a:ext cx="600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Sometimes chromosomes are represented like X’s or like in the picture on the right. </a:t>
            </a:r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picture represents </a:t>
            </a:r>
            <a:r>
              <a:rPr lang="en-US" sz="2000" dirty="0" smtClean="0"/>
              <a:t>a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a) chromosome composed of two sister </a:t>
            </a:r>
            <a:r>
              <a:rPr lang="en-US" sz="2000" dirty="0" smtClean="0"/>
              <a:t>chromatids</a:t>
            </a:r>
            <a:r>
              <a:rPr lang="en-US" sz="2000" dirty="0"/>
              <a:t>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b) chromosome that has undergone DNA replication.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c) chromosome in its diploid state.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d) pair of homologous chromosomes.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90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ALL THE ANSWERS </a:t>
            </a:r>
            <a:r>
              <a:rPr lang="en-US" b="1" dirty="0" smtClean="0"/>
              <a:t>THAT APPLY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363" y="1555531"/>
            <a:ext cx="889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7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8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55" y="1505385"/>
            <a:ext cx="82645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a eukaryotic cell, DNA replication results in </a:t>
            </a:r>
            <a:r>
              <a:rPr lang="en-US" sz="2000" dirty="0" smtClean="0"/>
              <a:t>an increase </a:t>
            </a:r>
            <a:r>
              <a:rPr lang="en-US" sz="2000" dirty="0"/>
              <a:t>in </a:t>
            </a:r>
            <a:r>
              <a:rPr lang="en-US" sz="2000" dirty="0" smtClean="0"/>
              <a:t>the</a:t>
            </a:r>
          </a:p>
          <a:p>
            <a:endParaRPr lang="en-US" sz="2000" dirty="0"/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dirty="0" smtClean="0"/>
              <a:t>a) amount </a:t>
            </a:r>
            <a:r>
              <a:rPr lang="en-US" sz="2000" dirty="0"/>
              <a:t>of DNA in that cell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b) number </a:t>
            </a:r>
            <a:r>
              <a:rPr lang="en-US" sz="2000" dirty="0"/>
              <a:t>of chromosomes in that cell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c) number </a:t>
            </a:r>
            <a:r>
              <a:rPr lang="en-US" sz="2000" dirty="0"/>
              <a:t>of DNA molecules in that cell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d) </a:t>
            </a:r>
            <a:r>
              <a:rPr lang="en-US" sz="2000" dirty="0" err="1" smtClean="0"/>
              <a:t>ploidy</a:t>
            </a:r>
            <a:r>
              <a:rPr lang="en-US" sz="2000" dirty="0" smtClean="0"/>
              <a:t> </a:t>
            </a:r>
            <a:r>
              <a:rPr lang="en-US" sz="2000" dirty="0"/>
              <a:t>of that cell (</a:t>
            </a:r>
            <a:r>
              <a:rPr lang="en-US" sz="2000" i="1" dirty="0"/>
              <a:t>e.g.</a:t>
            </a:r>
            <a:r>
              <a:rPr lang="en-US" sz="2000" dirty="0"/>
              <a:t> from 2n to 4n).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90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ALL THE ANSWERS </a:t>
            </a:r>
            <a:r>
              <a:rPr lang="en-US" b="1" dirty="0" smtClean="0"/>
              <a:t>THAT APPLY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700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" y="-3950"/>
            <a:ext cx="9144000" cy="519145"/>
          </a:xfrm>
          <a:solidFill>
            <a:srgbClr val="FFDF7E"/>
          </a:solidFill>
          <a:ln>
            <a:solidFill>
              <a:srgbClr val="FFED82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70D52"/>
                </a:solidFill>
              </a:rPr>
              <a:t>Question </a:t>
            </a:r>
            <a:r>
              <a:rPr lang="en-US" sz="2400" b="1" dirty="0" smtClean="0">
                <a:solidFill>
                  <a:srgbClr val="670D52"/>
                </a:solidFill>
              </a:rPr>
              <a:t>9</a:t>
            </a:r>
            <a:endParaRPr lang="en-US" sz="2400" b="1" dirty="0">
              <a:solidFill>
                <a:srgbClr val="670D5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55" y="1505385"/>
            <a:ext cx="8264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object represented below is composed of</a:t>
            </a:r>
          </a:p>
          <a:p>
            <a:endParaRPr lang="en-US" sz="2000" dirty="0" smtClean="0"/>
          </a:p>
          <a:p>
            <a:r>
              <a:rPr lang="en-US" sz="2000" dirty="0"/>
              <a:t>a) four single-stranded DNA molecules.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b) one double stranded DNA molecule.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c) two double-stranded DNA molecules.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d) two single-stranded DNA molecules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0372" y="697786"/>
            <a:ext cx="390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b="1" u="sng" dirty="0" smtClean="0"/>
              <a:t>ALL THE ANSWERS </a:t>
            </a:r>
            <a:r>
              <a:rPr lang="en-US" b="1" dirty="0" smtClean="0"/>
              <a:t>THAT APPLY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49" y="1161393"/>
            <a:ext cx="889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5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6945</TotalTime>
  <Words>584</Words>
  <Application>Microsoft Macintosh PowerPoint</Application>
  <PresentationFormat>On-screen Show (4:3)</PresentationFormat>
  <Paragraphs>159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</vt:vector>
  </TitlesOfParts>
  <Company>zoology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Nutrients cycle through food webs and the environment!</dc:title>
  <dc:creator>administrator</dc:creator>
  <cp:lastModifiedBy>Thomas Deane</cp:lastModifiedBy>
  <cp:revision>286</cp:revision>
  <dcterms:created xsi:type="dcterms:W3CDTF">2011-10-06T17:46:38Z</dcterms:created>
  <dcterms:modified xsi:type="dcterms:W3CDTF">2013-11-22T18:01:29Z</dcterms:modified>
</cp:coreProperties>
</file>