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4" d="100"/>
          <a:sy n="54" d="100"/>
        </p:scale>
        <p:origin x="-14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31E97-78D6-F241-A6E9-EA92A9584666}" type="datetimeFigureOut">
              <a:rPr lang="en-US" smtClean="0"/>
              <a:t>2014-09-24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205E4D-9028-7E40-8001-9F82C89FEE49}" type="slidenum">
              <a:rPr lang="en-US" smtClean="0"/>
              <a:t>‹#›</a:t>
            </a:fld>
            <a:endParaRPr lang="en-US"/>
          </a:p>
        </p:txBody>
      </p:sp>
    </p:spTree>
    <p:extLst>
      <p:ext uri="{BB962C8B-B14F-4D97-AF65-F5344CB8AC3E}">
        <p14:creationId xmlns:p14="http://schemas.microsoft.com/office/powerpoint/2010/main" val="15222965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05E4D-9028-7E40-8001-9F82C89FEE49}" type="slidenum">
              <a:rPr lang="en-US" smtClean="0"/>
              <a:t>6</a:t>
            </a:fld>
            <a:endParaRPr lang="en-US"/>
          </a:p>
        </p:txBody>
      </p:sp>
    </p:spTree>
    <p:extLst>
      <p:ext uri="{BB962C8B-B14F-4D97-AF65-F5344CB8AC3E}">
        <p14:creationId xmlns:p14="http://schemas.microsoft.com/office/powerpoint/2010/main" val="216845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05E4D-9028-7E40-8001-9F82C89FEE49}" type="slidenum">
              <a:rPr lang="en-US" smtClean="0"/>
              <a:t>10</a:t>
            </a:fld>
            <a:endParaRPr lang="en-US"/>
          </a:p>
        </p:txBody>
      </p:sp>
    </p:spTree>
    <p:extLst>
      <p:ext uri="{BB962C8B-B14F-4D97-AF65-F5344CB8AC3E}">
        <p14:creationId xmlns:p14="http://schemas.microsoft.com/office/powerpoint/2010/main" val="3559644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05E4D-9028-7E40-8001-9F82C89FEE49}" type="slidenum">
              <a:rPr lang="en-US" smtClean="0"/>
              <a:t>15</a:t>
            </a:fld>
            <a:endParaRPr lang="en-US"/>
          </a:p>
        </p:txBody>
      </p:sp>
    </p:spTree>
    <p:extLst>
      <p:ext uri="{BB962C8B-B14F-4D97-AF65-F5344CB8AC3E}">
        <p14:creationId xmlns:p14="http://schemas.microsoft.com/office/powerpoint/2010/main" val="3166680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05E4D-9028-7E40-8001-9F82C89FEE49}" type="slidenum">
              <a:rPr lang="en-US" smtClean="0"/>
              <a:t>20</a:t>
            </a:fld>
            <a:endParaRPr lang="en-US"/>
          </a:p>
        </p:txBody>
      </p:sp>
    </p:spTree>
    <p:extLst>
      <p:ext uri="{BB962C8B-B14F-4D97-AF65-F5344CB8AC3E}">
        <p14:creationId xmlns:p14="http://schemas.microsoft.com/office/powerpoint/2010/main" val="2449218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05E4D-9028-7E40-8001-9F82C89FEE49}" type="slidenum">
              <a:rPr lang="en-US" smtClean="0"/>
              <a:t>32</a:t>
            </a:fld>
            <a:endParaRPr lang="en-US"/>
          </a:p>
        </p:txBody>
      </p:sp>
    </p:spTree>
    <p:extLst>
      <p:ext uri="{BB962C8B-B14F-4D97-AF65-F5344CB8AC3E}">
        <p14:creationId xmlns:p14="http://schemas.microsoft.com/office/powerpoint/2010/main" val="3630941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A4A2A04D-9339-4C47-A224-4625B1A3ED10}" type="datetimeFigureOut">
              <a:rPr lang="en-US" smtClean="0"/>
              <a:t>2014-09-24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1643863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4A2A04D-9339-4C47-A224-4625B1A3ED10}" type="datetimeFigureOut">
              <a:rPr lang="en-US" smtClean="0"/>
              <a:t>2014-09-24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2443650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4A2A04D-9339-4C47-A224-4625B1A3ED10}" type="datetimeFigureOut">
              <a:rPr lang="en-US" smtClean="0"/>
              <a:t>2014-09-24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423972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4A2A04D-9339-4C47-A224-4625B1A3ED10}" type="datetimeFigureOut">
              <a:rPr lang="en-US" smtClean="0"/>
              <a:t>2014-09-24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403515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A4A2A04D-9339-4C47-A224-4625B1A3ED10}" type="datetimeFigureOut">
              <a:rPr lang="en-US" smtClean="0"/>
              <a:t>2014-09-24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285155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A4A2A04D-9339-4C47-A224-4625B1A3ED10}" type="datetimeFigureOut">
              <a:rPr lang="en-US" smtClean="0"/>
              <a:t>2014-09-24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222949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A4A2A04D-9339-4C47-A224-4625B1A3ED10}" type="datetimeFigureOut">
              <a:rPr lang="en-US" smtClean="0"/>
              <a:t>2014-09-24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62217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A4A2A04D-9339-4C47-A224-4625B1A3ED10}" type="datetimeFigureOut">
              <a:rPr lang="en-US" smtClean="0"/>
              <a:t>2014-09-24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3981345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2A04D-9339-4C47-A224-4625B1A3ED10}" type="datetimeFigureOut">
              <a:rPr lang="en-US" smtClean="0"/>
              <a:t>2014-09-24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943729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4A2A04D-9339-4C47-A224-4625B1A3ED10}" type="datetimeFigureOut">
              <a:rPr lang="en-US" smtClean="0"/>
              <a:t>2014-09-24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347824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4A2A04D-9339-4C47-A224-4625B1A3ED10}" type="datetimeFigureOut">
              <a:rPr lang="en-US" smtClean="0"/>
              <a:t>2014-09-24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A3E0D-346B-734A-8283-F62604DA0D14}" type="slidenum">
              <a:rPr lang="en-US" smtClean="0"/>
              <a:t>‹#›</a:t>
            </a:fld>
            <a:endParaRPr lang="en-US"/>
          </a:p>
        </p:txBody>
      </p:sp>
    </p:spTree>
    <p:extLst>
      <p:ext uri="{BB962C8B-B14F-4D97-AF65-F5344CB8AC3E}">
        <p14:creationId xmlns:p14="http://schemas.microsoft.com/office/powerpoint/2010/main" val="26885296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2A04D-9339-4C47-A224-4625B1A3ED10}" type="datetimeFigureOut">
              <a:rPr lang="en-US" smtClean="0"/>
              <a:t>2014-09-24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A3E0D-346B-734A-8283-F62604DA0D14}" type="slidenum">
              <a:rPr lang="en-US" smtClean="0"/>
              <a:t>‹#›</a:t>
            </a:fld>
            <a:endParaRPr lang="en-US"/>
          </a:p>
        </p:txBody>
      </p:sp>
    </p:spTree>
    <p:extLst>
      <p:ext uri="{BB962C8B-B14F-4D97-AF65-F5344CB8AC3E}">
        <p14:creationId xmlns:p14="http://schemas.microsoft.com/office/powerpoint/2010/main" val="2273885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nd/4.0/" TargetMode="Externa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http://creativecommons.org/choose/q4b.biology.ubc.c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65412" y="5500092"/>
            <a:ext cx="7978588" cy="807713"/>
          </a:xfrm>
        </p:spPr>
        <p:txBody>
          <a:bodyPr>
            <a:normAutofit fontScale="85000" lnSpcReduction="20000"/>
          </a:bodyPr>
          <a:lstStyle/>
          <a:p>
            <a:endParaRPr lang="en-GB" dirty="0"/>
          </a:p>
          <a:p>
            <a:r>
              <a:rPr lang="en-US" sz="1600" dirty="0"/>
              <a:t>This work </a:t>
            </a:r>
            <a:r>
              <a:rPr lang="en-US" sz="1600" dirty="0" smtClean="0"/>
              <a:t>by </a:t>
            </a:r>
            <a:r>
              <a:rPr lang="en-US" sz="1600" dirty="0" smtClean="0">
                <a:hlinkClick r:id="rId2"/>
              </a:rPr>
              <a:t>Questions </a:t>
            </a:r>
            <a:r>
              <a:rPr lang="en-US" sz="1600" dirty="0">
                <a:hlinkClick r:id="rId2"/>
              </a:rPr>
              <a:t>For Biology (University of British Columbia)</a:t>
            </a:r>
            <a:r>
              <a:rPr lang="en-US" sz="1600" dirty="0"/>
              <a:t> is licensed under a </a:t>
            </a:r>
            <a:r>
              <a:rPr lang="en-US" sz="1600" dirty="0">
                <a:hlinkClick r:id="rId3"/>
              </a:rPr>
              <a:t>Creative Commons Attribution-NonCommercial-NoDerivatives 4.0 International License</a:t>
            </a:r>
            <a:r>
              <a:rPr lang="en-US" sz="1600" dirty="0"/>
              <a:t>.</a:t>
            </a:r>
          </a:p>
          <a:p>
            <a:endParaRPr lang="en-US" dirty="0"/>
          </a:p>
        </p:txBody>
      </p:sp>
      <p:pic>
        <p:nvPicPr>
          <p:cNvPr id="4" name="Picture 3">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55600" y="5903949"/>
            <a:ext cx="1016000" cy="371345"/>
          </a:xfrm>
          <a:prstGeom prst="rect">
            <a:avLst/>
          </a:prstGeom>
          <a:noFill/>
          <a:ln>
            <a:noFill/>
          </a:ln>
        </p:spPr>
      </p:pic>
      <p:sp>
        <p:nvSpPr>
          <p:cNvPr id="6" name="Rectangle 5"/>
          <p:cNvSpPr/>
          <p:nvPr/>
        </p:nvSpPr>
        <p:spPr>
          <a:xfrm>
            <a:off x="355600" y="2007862"/>
            <a:ext cx="8533638" cy="1754327"/>
          </a:xfrm>
          <a:prstGeom prst="rect">
            <a:avLst/>
          </a:prstGeom>
        </p:spPr>
        <p:txBody>
          <a:bodyPr wrap="square">
            <a:spAutoFit/>
          </a:bodyPr>
          <a:lstStyle/>
          <a:p>
            <a:pPr algn="ctr"/>
            <a:r>
              <a:rPr lang="en-CA" sz="3600" b="1" dirty="0"/>
              <a:t>Experimental Design </a:t>
            </a:r>
            <a:endParaRPr lang="en-CA" sz="3600" b="1" dirty="0" smtClean="0"/>
          </a:p>
          <a:p>
            <a:pPr algn="ctr"/>
            <a:r>
              <a:rPr lang="en-CA" sz="3600" b="1" dirty="0" smtClean="0"/>
              <a:t>(</a:t>
            </a:r>
            <a:r>
              <a:rPr lang="en-CA" sz="3600" b="1" dirty="0"/>
              <a:t>Third/Fourth Year Undergraduate Level) </a:t>
            </a:r>
            <a:endParaRPr lang="en-CA" sz="3600" b="1" dirty="0" smtClean="0"/>
          </a:p>
          <a:p>
            <a:pPr algn="ctr"/>
            <a:r>
              <a:rPr lang="en-CA" sz="3600" b="1" dirty="0" smtClean="0"/>
              <a:t>Concept </a:t>
            </a:r>
            <a:r>
              <a:rPr lang="en-CA" sz="3600" b="1" dirty="0"/>
              <a:t>Inventory</a:t>
            </a:r>
            <a:endParaRPr lang="en-US" sz="3600" dirty="0"/>
          </a:p>
        </p:txBody>
      </p:sp>
    </p:spTree>
    <p:extLst>
      <p:ext uri="{BB962C8B-B14F-4D97-AF65-F5344CB8AC3E}">
        <p14:creationId xmlns:p14="http://schemas.microsoft.com/office/powerpoint/2010/main" val="1279707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65" y="194039"/>
            <a:ext cx="8685428" cy="6695321"/>
          </a:xfrm>
        </p:spPr>
        <p:txBody>
          <a:bodyPr>
            <a:normAutofit fontScale="85000" lnSpcReduction="20000"/>
          </a:bodyPr>
          <a:lstStyle/>
          <a:p>
            <a:pPr marL="0" indent="0">
              <a:lnSpc>
                <a:spcPct val="120000"/>
              </a:lnSpc>
              <a:buNone/>
            </a:pPr>
            <a:r>
              <a:rPr lang="en-US" sz="3100" dirty="0" smtClean="0"/>
              <a:t>Q8: You were given data showing the number of individual plants (cheatgrass and new species E, F, G) growing together in other areas of North America. These data were collected by different research teams working in different habitats. Which of the following options correctly states how these data can be used to advance this field of research? </a:t>
            </a:r>
          </a:p>
          <a:p>
            <a:pPr marL="0" indent="0">
              <a:buNone/>
            </a:pPr>
            <a:endParaRPr lang="en-US" dirty="0"/>
          </a:p>
          <a:p>
            <a:pPr marL="0" indent="0">
              <a:buNone/>
            </a:pPr>
            <a:r>
              <a:rPr lang="en-US" dirty="0" smtClean="0"/>
              <a:t>a) </a:t>
            </a:r>
            <a:r>
              <a:rPr lang="en-US" dirty="0"/>
              <a:t>Data were collected in different non- controlled habitats so cannot be used at all </a:t>
            </a:r>
            <a:endParaRPr lang="en-US" dirty="0" smtClean="0"/>
          </a:p>
          <a:p>
            <a:pPr marL="0" indent="0">
              <a:buNone/>
            </a:pPr>
            <a:r>
              <a:rPr lang="en-US" dirty="0" smtClean="0"/>
              <a:t>b) </a:t>
            </a:r>
            <a:r>
              <a:rPr lang="en-US" dirty="0"/>
              <a:t>Data can be used to test hypotheses that ask whether different numbers of these species affect cheatgrass numbers </a:t>
            </a:r>
            <a:endParaRPr lang="en-US" dirty="0" smtClean="0"/>
          </a:p>
          <a:p>
            <a:pPr marL="0" indent="0">
              <a:buNone/>
            </a:pPr>
            <a:r>
              <a:rPr lang="en-US" dirty="0" smtClean="0"/>
              <a:t>c) </a:t>
            </a:r>
            <a:r>
              <a:rPr lang="en-US" dirty="0"/>
              <a:t>Data can be used to form predictions and hypotheses to test in future experiments </a:t>
            </a:r>
            <a:endParaRPr lang="en-US" dirty="0" smtClean="0"/>
          </a:p>
          <a:p>
            <a:pPr marL="0" indent="0">
              <a:buNone/>
            </a:pPr>
            <a:r>
              <a:rPr lang="en-US" dirty="0" smtClean="0"/>
              <a:t>d) </a:t>
            </a:r>
            <a:r>
              <a:rPr lang="en-US" dirty="0"/>
              <a:t>Data can be used to test hypotheses that ask whether different habitats affect plant numbers (cheatgrass and other species)? </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916093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454" y="344958"/>
            <a:ext cx="8716784" cy="6099484"/>
          </a:xfrm>
        </p:spPr>
        <p:txBody>
          <a:bodyPr>
            <a:normAutofit fontScale="70000" lnSpcReduction="20000"/>
          </a:bodyPr>
          <a:lstStyle/>
          <a:p>
            <a:pPr marL="0" indent="0">
              <a:lnSpc>
                <a:spcPct val="120000"/>
              </a:lnSpc>
              <a:buNone/>
            </a:pPr>
            <a:r>
              <a:rPr lang="en-US" sz="3700" dirty="0" smtClean="0"/>
              <a:t>Q9: You </a:t>
            </a:r>
            <a:r>
              <a:rPr lang="en-US" sz="3700" dirty="0"/>
              <a:t>then decided to spend time at three new locations in North America and personally collected data for the number of individual plants (cheatgrass and species E, F, G) growing together in these locations. Which of the following options states how these data can be used to advance this field of research? </a:t>
            </a:r>
            <a:endParaRPr lang="en-US" sz="3700" dirty="0" smtClean="0"/>
          </a:p>
          <a:p>
            <a:pPr marL="0" indent="0">
              <a:buNone/>
            </a:pPr>
            <a:endParaRPr lang="en-US" dirty="0" smtClean="0"/>
          </a:p>
          <a:p>
            <a:pPr marL="0" indent="0">
              <a:lnSpc>
                <a:spcPct val="120000"/>
              </a:lnSpc>
              <a:buNone/>
            </a:pPr>
            <a:r>
              <a:rPr lang="en-US" sz="3400" dirty="0" smtClean="0"/>
              <a:t>a)</a:t>
            </a:r>
            <a:r>
              <a:rPr lang="en-US" sz="3400" dirty="0"/>
              <a:t> Data were collected in different non- controlled habitats so cannot be used at all </a:t>
            </a:r>
            <a:endParaRPr lang="en-US" sz="3400" dirty="0" smtClean="0"/>
          </a:p>
          <a:p>
            <a:pPr marL="0" indent="0">
              <a:lnSpc>
                <a:spcPct val="120000"/>
              </a:lnSpc>
              <a:buNone/>
            </a:pPr>
            <a:r>
              <a:rPr lang="en-US" sz="3400" dirty="0" smtClean="0"/>
              <a:t>b) </a:t>
            </a:r>
            <a:r>
              <a:rPr lang="en-US" sz="3400" dirty="0"/>
              <a:t>Data can be used to test hypotheses that ask whether different numbers of these species affect cheatgrass numbers </a:t>
            </a:r>
            <a:endParaRPr lang="en-US" sz="3400" dirty="0" smtClean="0"/>
          </a:p>
          <a:p>
            <a:pPr marL="0" indent="0">
              <a:lnSpc>
                <a:spcPct val="120000"/>
              </a:lnSpc>
              <a:buNone/>
            </a:pPr>
            <a:r>
              <a:rPr lang="en-US" sz="3400" dirty="0" smtClean="0"/>
              <a:t>c) </a:t>
            </a:r>
            <a:r>
              <a:rPr lang="en-US" sz="3400" dirty="0"/>
              <a:t>Data can be used to form predictions and hypotheses to test in future experiments </a:t>
            </a:r>
            <a:endParaRPr lang="en-US" sz="3400" dirty="0" smtClean="0"/>
          </a:p>
          <a:p>
            <a:pPr marL="0" indent="0">
              <a:lnSpc>
                <a:spcPct val="120000"/>
              </a:lnSpc>
              <a:buNone/>
            </a:pPr>
            <a:r>
              <a:rPr lang="en-US" sz="3400" dirty="0" smtClean="0"/>
              <a:t>d) </a:t>
            </a:r>
            <a:r>
              <a:rPr lang="en-US" sz="3400" dirty="0"/>
              <a:t>Data can be used to test hypotheses that ask whether different habitats affect plant numbers (cheatgrass and other species)? </a:t>
            </a:r>
            <a:endParaRPr lang="en-US" sz="3400" dirty="0" smtClean="0"/>
          </a:p>
          <a:p>
            <a:pPr marL="0" indent="0">
              <a:buNone/>
            </a:pPr>
            <a:endParaRPr lang="en-US" dirty="0"/>
          </a:p>
        </p:txBody>
      </p:sp>
    </p:spTree>
    <p:extLst>
      <p:ext uri="{BB962C8B-B14F-4D97-AF65-F5344CB8AC3E}">
        <p14:creationId xmlns:p14="http://schemas.microsoft.com/office/powerpoint/2010/main" val="4281670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099" y="266558"/>
            <a:ext cx="8810850" cy="6758041"/>
          </a:xfrm>
        </p:spPr>
        <p:txBody>
          <a:bodyPr>
            <a:normAutofit lnSpcReduction="10000"/>
          </a:bodyPr>
          <a:lstStyle/>
          <a:p>
            <a:pPr marL="0" indent="0">
              <a:lnSpc>
                <a:spcPct val="110000"/>
              </a:lnSpc>
              <a:buNone/>
            </a:pPr>
            <a:r>
              <a:rPr lang="en-US" sz="2100" dirty="0" smtClean="0"/>
              <a:t>Q10: Previous </a:t>
            </a:r>
            <a:r>
              <a:rPr lang="en-US" sz="2100" dirty="0"/>
              <a:t>controlled experiments showed that when farmers add fertilizer A to fields in the amount of 1 ton per hectare (1t/ha), cheatgrass grows approximately twice as fast as when there is none. Farmers are considering increasing fertilizer A to 2t/ha in the hope that not all will be used by cheatgrass and other plants will use the extra fertilizer and grow faster. </a:t>
            </a:r>
            <a:r>
              <a:rPr lang="en-US" sz="2100" b="1" dirty="0"/>
              <a:t>You only have access to old fertilizer A. There is a concern that it might no longer work effectively, but you plan your experiment anyway.  </a:t>
            </a:r>
            <a:r>
              <a:rPr lang="en-US" sz="2100" dirty="0" smtClean="0"/>
              <a:t>You </a:t>
            </a:r>
            <a:r>
              <a:rPr lang="en-US" sz="2100" dirty="0"/>
              <a:t>will have three treatment groups: </a:t>
            </a:r>
            <a:endParaRPr lang="en-US" sz="2100" dirty="0" smtClean="0"/>
          </a:p>
          <a:p>
            <a:pPr marL="0" indent="0">
              <a:lnSpc>
                <a:spcPct val="110000"/>
              </a:lnSpc>
              <a:buNone/>
            </a:pPr>
            <a:endParaRPr lang="en-US" sz="2100" dirty="0" smtClean="0"/>
          </a:p>
          <a:p>
            <a:pPr marL="0" indent="0">
              <a:buNone/>
            </a:pPr>
            <a:r>
              <a:rPr lang="en-US" sz="2100" dirty="0" smtClean="0"/>
              <a:t>Group </a:t>
            </a:r>
            <a:r>
              <a:rPr lang="en-US" sz="2100" dirty="0"/>
              <a:t>1: Plants given no fertilizer A </a:t>
            </a:r>
            <a:endParaRPr lang="en-US" sz="2100" dirty="0" smtClean="0"/>
          </a:p>
          <a:p>
            <a:pPr marL="0" indent="0">
              <a:buNone/>
            </a:pPr>
            <a:r>
              <a:rPr lang="en-US" sz="2100" dirty="0"/>
              <a:t>Group 2: Plants given 1t/ha fertilizer A </a:t>
            </a:r>
            <a:endParaRPr lang="en-US" sz="2100" dirty="0" smtClean="0"/>
          </a:p>
          <a:p>
            <a:pPr marL="0" indent="0">
              <a:buNone/>
            </a:pPr>
            <a:r>
              <a:rPr lang="en-US" sz="2100" dirty="0" smtClean="0"/>
              <a:t>Group </a:t>
            </a:r>
            <a:r>
              <a:rPr lang="en-US" sz="2100" dirty="0"/>
              <a:t>3: Plants given 2t/ha fertilizer </a:t>
            </a:r>
            <a:endParaRPr lang="en-US" sz="2100" dirty="0" smtClean="0"/>
          </a:p>
          <a:p>
            <a:pPr marL="0" indent="0">
              <a:buNone/>
            </a:pPr>
            <a:endParaRPr lang="en-US" sz="2100" dirty="0" smtClean="0"/>
          </a:p>
          <a:p>
            <a:pPr marL="0" indent="0">
              <a:buNone/>
            </a:pPr>
            <a:r>
              <a:rPr lang="en-US" sz="2100" dirty="0" smtClean="0"/>
              <a:t>Which </a:t>
            </a:r>
            <a:r>
              <a:rPr lang="en-US" sz="2100" dirty="0"/>
              <a:t>of the treatment groups will act as control groups in this experiment? </a:t>
            </a:r>
            <a:endParaRPr lang="en-US" sz="2100" dirty="0" smtClean="0"/>
          </a:p>
          <a:p>
            <a:pPr marL="0" indent="0">
              <a:buNone/>
            </a:pPr>
            <a:endParaRPr lang="en-US" sz="2100" dirty="0"/>
          </a:p>
          <a:p>
            <a:pPr marL="0" indent="0">
              <a:buNone/>
            </a:pPr>
            <a:r>
              <a:rPr lang="en-US" sz="2100" dirty="0" smtClean="0"/>
              <a:t>a) Group 1 only </a:t>
            </a:r>
          </a:p>
          <a:p>
            <a:pPr marL="0" indent="0">
              <a:buNone/>
            </a:pPr>
            <a:r>
              <a:rPr lang="en-US" sz="2100" dirty="0" smtClean="0"/>
              <a:t>b) Group 2 only</a:t>
            </a:r>
          </a:p>
          <a:p>
            <a:pPr marL="0" indent="0">
              <a:buNone/>
            </a:pPr>
            <a:r>
              <a:rPr lang="en-US" sz="2100" dirty="0" smtClean="0"/>
              <a:t>c) Group 1 and Group 2</a:t>
            </a:r>
          </a:p>
          <a:p>
            <a:pPr marL="0" indent="0">
              <a:buNone/>
            </a:pPr>
            <a:r>
              <a:rPr lang="en-US" sz="2100" dirty="0" smtClean="0"/>
              <a:t>d) Group 1, Group 2 and Group 3</a:t>
            </a:r>
          </a:p>
          <a:p>
            <a:endParaRPr lang="en-US" dirty="0" smtClean="0"/>
          </a:p>
          <a:p>
            <a:pPr marL="0" indent="0">
              <a:buNone/>
            </a:pPr>
            <a:endParaRPr lang="en-US" dirty="0"/>
          </a:p>
        </p:txBody>
      </p:sp>
    </p:spTree>
    <p:extLst>
      <p:ext uri="{BB962C8B-B14F-4D97-AF65-F5344CB8AC3E}">
        <p14:creationId xmlns:p14="http://schemas.microsoft.com/office/powerpoint/2010/main" val="601026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132" y="335923"/>
            <a:ext cx="8795171" cy="6471001"/>
          </a:xfrm>
          <a:prstGeom prst="rect">
            <a:avLst/>
          </a:prstGeom>
        </p:spPr>
        <p:txBody>
          <a:bodyPr wrap="square">
            <a:spAutoFit/>
          </a:bodyPr>
          <a:lstStyle/>
          <a:p>
            <a:pPr algn="ctr"/>
            <a:r>
              <a:rPr lang="en-GB" sz="2600" b="1" u="sng" dirty="0"/>
              <a:t>Grass sickness [Q11 – Q18]</a:t>
            </a:r>
            <a:endParaRPr lang="en-US" sz="2600" dirty="0"/>
          </a:p>
          <a:p>
            <a:r>
              <a:rPr lang="en-GB" dirty="0"/>
              <a:t> </a:t>
            </a:r>
            <a:endParaRPr lang="en-US" dirty="0"/>
          </a:p>
          <a:p>
            <a:r>
              <a:rPr lang="en-US" sz="1950" dirty="0"/>
              <a:t>Grass sickness is a disease that kills hundreds of horses every year, but the cause remains unknown. Some think that damage to the brain (and nervous system) could be involved in a similar way as in Parkinson’s and Alzheimer’s disease. In both those diseases, oxidative damage occurs when toxic, reactive oxygen molecules damage proteins and DNA. </a:t>
            </a:r>
            <a:r>
              <a:rPr lang="en-US" sz="1950" b="1" dirty="0"/>
              <a:t>Oxidative damage occurs to different proteins in all individuals over time (for many reasons) but on a lesser scale in those not affected by neurodegenerative diseases.</a:t>
            </a:r>
            <a:endParaRPr lang="en-US" sz="1950" dirty="0"/>
          </a:p>
          <a:p>
            <a:r>
              <a:rPr lang="en-US" sz="1950" dirty="0"/>
              <a:t> </a:t>
            </a:r>
          </a:p>
          <a:p>
            <a:r>
              <a:rPr lang="en-US" sz="1950" dirty="0"/>
              <a:t>You have been given brain neuron samples from a variety of horses that died of grass sickness as well as from a variety of horses that died of natural causes and had never previously been affected by neuron-related diseases. </a:t>
            </a:r>
            <a:r>
              <a:rPr lang="en-US" sz="1950" b="1" dirty="0"/>
              <a:t>You will compare oxidative damage in protein samples from neurons of horses that died from grass sickness with those of horses that died of natural causes to see if any patterns emerge.</a:t>
            </a:r>
            <a:endParaRPr lang="en-US" sz="1950" dirty="0"/>
          </a:p>
          <a:p>
            <a:r>
              <a:rPr lang="en-US" sz="1950" dirty="0"/>
              <a:t> </a:t>
            </a:r>
          </a:p>
          <a:p>
            <a:r>
              <a:rPr lang="en-US" sz="1950" dirty="0"/>
              <a:t>Gel electrophoresis separates individual proteins by running an electric current through a gel to which the whole protein sample has been added. Proteins affected by oxidative damage will appear as distinct bands because you will include a fluorescent label that only attaches to them, and makes them glow (see diagram </a:t>
            </a:r>
            <a:r>
              <a:rPr lang="en-US" sz="1950" dirty="0" smtClean="0"/>
              <a:t>on next slide or on your handout)</a:t>
            </a:r>
            <a:endParaRPr lang="en-US" sz="1950" dirty="0"/>
          </a:p>
        </p:txBody>
      </p:sp>
    </p:spTree>
    <p:extLst>
      <p:ext uri="{BB962C8B-B14F-4D97-AF65-F5344CB8AC3E}">
        <p14:creationId xmlns:p14="http://schemas.microsoft.com/office/powerpoint/2010/main" val="2344389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el"/>
          <p:cNvPicPr/>
          <p:nvPr/>
        </p:nvPicPr>
        <p:blipFill>
          <a:blip r:embed="rId2">
            <a:extLst>
              <a:ext uri="{28A0092B-C50C-407E-A947-70E740481C1C}">
                <a14:useLocalDpi xmlns:a14="http://schemas.microsoft.com/office/drawing/2010/main" val="0"/>
              </a:ext>
            </a:extLst>
          </a:blip>
          <a:srcRect/>
          <a:stretch>
            <a:fillRect/>
          </a:stretch>
        </p:blipFill>
        <p:spPr bwMode="auto">
          <a:xfrm>
            <a:off x="407620" y="501756"/>
            <a:ext cx="8403229" cy="5785887"/>
          </a:xfrm>
          <a:prstGeom prst="rect">
            <a:avLst/>
          </a:prstGeom>
          <a:noFill/>
          <a:ln>
            <a:noFill/>
          </a:ln>
        </p:spPr>
      </p:pic>
    </p:spTree>
    <p:extLst>
      <p:ext uri="{BB962C8B-B14F-4D97-AF65-F5344CB8AC3E}">
        <p14:creationId xmlns:p14="http://schemas.microsoft.com/office/powerpoint/2010/main" val="3140766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231" y="344958"/>
            <a:ext cx="8607040" cy="6115164"/>
          </a:xfrm>
        </p:spPr>
        <p:txBody>
          <a:bodyPr>
            <a:normAutofit/>
          </a:bodyPr>
          <a:lstStyle/>
          <a:p>
            <a:pPr marL="0" indent="0">
              <a:buNone/>
            </a:pPr>
            <a:r>
              <a:rPr lang="en-US" sz="2600" dirty="0" smtClean="0"/>
              <a:t>Q11: Knowing </a:t>
            </a:r>
            <a:r>
              <a:rPr lang="en-US" sz="2600" dirty="0"/>
              <a:t>that oxidative damage occurs to some extent in all individuals over time, what is the most useful thing you will be able to do with the results of your comparison? </a:t>
            </a:r>
            <a:endParaRPr lang="en-US" sz="2600" dirty="0" smtClean="0"/>
          </a:p>
          <a:p>
            <a:pPr marL="0" indent="0">
              <a:buNone/>
            </a:pPr>
            <a:endParaRPr lang="en-US" sz="2600" dirty="0" smtClean="0"/>
          </a:p>
          <a:p>
            <a:pPr marL="0" indent="0">
              <a:buNone/>
            </a:pPr>
            <a:r>
              <a:rPr lang="en-US" sz="2600" dirty="0" smtClean="0"/>
              <a:t>a) </a:t>
            </a:r>
            <a:r>
              <a:rPr lang="en-US" sz="2600" dirty="0"/>
              <a:t>Test the hypothesis that grass sickness is caused by oxidative damage </a:t>
            </a:r>
            <a:endParaRPr lang="en-US" sz="2600" dirty="0" smtClean="0"/>
          </a:p>
          <a:p>
            <a:pPr marL="0" indent="0">
              <a:buNone/>
            </a:pPr>
            <a:r>
              <a:rPr lang="en-US" sz="2600" dirty="0" smtClean="0"/>
              <a:t>b) </a:t>
            </a:r>
            <a:r>
              <a:rPr lang="en-US" sz="2600" dirty="0"/>
              <a:t>Test the hypothesis that death in horses is caused by oxidative damage </a:t>
            </a:r>
            <a:endParaRPr lang="en-US" sz="2600" dirty="0" smtClean="0"/>
          </a:p>
          <a:p>
            <a:pPr marL="0" indent="0">
              <a:buNone/>
            </a:pPr>
            <a:r>
              <a:rPr lang="en-US" sz="2600" dirty="0" smtClean="0"/>
              <a:t>c) </a:t>
            </a:r>
            <a:r>
              <a:rPr lang="en-US" sz="2600" dirty="0"/>
              <a:t>Develop hypotheses to test which proteins are prone to oxidative damage </a:t>
            </a:r>
            <a:endParaRPr lang="en-US" sz="2600" dirty="0" smtClean="0"/>
          </a:p>
          <a:p>
            <a:pPr marL="0" indent="0">
              <a:buNone/>
            </a:pPr>
            <a:r>
              <a:rPr lang="en-US" sz="2600" dirty="0" smtClean="0"/>
              <a:t>d) </a:t>
            </a:r>
            <a:r>
              <a:rPr lang="en-US" sz="2600" dirty="0"/>
              <a:t>Show which proteins are damaged as a result of horses dying from grass sickness </a:t>
            </a:r>
            <a:endParaRPr lang="en-US" sz="2600" dirty="0" smtClean="0"/>
          </a:p>
          <a:p>
            <a:pPr marL="0" indent="0">
              <a:buNone/>
            </a:pPr>
            <a:endParaRPr lang="en-US" dirty="0" smtClean="0"/>
          </a:p>
        </p:txBody>
      </p:sp>
    </p:spTree>
    <p:extLst>
      <p:ext uri="{BB962C8B-B14F-4D97-AF65-F5344CB8AC3E}">
        <p14:creationId xmlns:p14="http://schemas.microsoft.com/office/powerpoint/2010/main" val="169357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519" y="266558"/>
            <a:ext cx="8669751" cy="6397403"/>
          </a:xfrm>
        </p:spPr>
        <p:txBody>
          <a:bodyPr>
            <a:normAutofit/>
          </a:bodyPr>
          <a:lstStyle/>
          <a:p>
            <a:pPr marL="0" indent="0">
              <a:buNone/>
            </a:pPr>
            <a:r>
              <a:rPr lang="en-US" sz="2600" dirty="0" smtClean="0"/>
              <a:t>Q12: There </a:t>
            </a:r>
            <a:r>
              <a:rPr lang="en-US" sz="2600" dirty="0"/>
              <a:t>are 3 important decisions to make when deciding how to carry out this experiment (see </a:t>
            </a:r>
            <a:r>
              <a:rPr lang="en-US" sz="2600" dirty="0" smtClean="0"/>
              <a:t>Q12 table on your handout)</a:t>
            </a:r>
            <a:r>
              <a:rPr lang="en-US" sz="2600" dirty="0"/>
              <a:t>. You want to independently replicate your experiment </a:t>
            </a:r>
            <a:r>
              <a:rPr lang="en-US" sz="2600" b="1" dirty="0"/>
              <a:t>4 times </a:t>
            </a:r>
            <a:r>
              <a:rPr lang="en-US" sz="2600" dirty="0"/>
              <a:t>to reduce the likelihood that any conclusions will be biased due to chance or errors.  </a:t>
            </a:r>
            <a:endParaRPr lang="en-US" sz="2600" dirty="0" smtClean="0"/>
          </a:p>
          <a:p>
            <a:pPr marL="0" indent="0">
              <a:buNone/>
            </a:pPr>
            <a:endParaRPr lang="en-US" sz="2600" dirty="0"/>
          </a:p>
          <a:p>
            <a:pPr marL="0" indent="0">
              <a:buNone/>
            </a:pPr>
            <a:r>
              <a:rPr lang="en-US" sz="2600" dirty="0" smtClean="0"/>
              <a:t>Which </a:t>
            </a:r>
            <a:r>
              <a:rPr lang="en-US" sz="2600" dirty="0"/>
              <a:t>of the following versions of your method will achieve this for </a:t>
            </a:r>
            <a:r>
              <a:rPr lang="en-US" sz="2600" b="1" dirty="0"/>
              <a:t>each </a:t>
            </a:r>
            <a:r>
              <a:rPr lang="en-US" sz="2600" dirty="0"/>
              <a:t>treatment group (grass sickness and natural causes)? </a:t>
            </a:r>
            <a:endParaRPr lang="en-US" sz="2600" dirty="0" smtClean="0"/>
          </a:p>
          <a:p>
            <a:pPr marL="0" indent="0">
              <a:buNone/>
            </a:pPr>
            <a:endParaRPr lang="en-US" sz="2600" dirty="0"/>
          </a:p>
          <a:p>
            <a:pPr marL="0" indent="0">
              <a:buNone/>
            </a:pPr>
            <a:r>
              <a:rPr lang="en-US" sz="2600" dirty="0" smtClean="0"/>
              <a:t>a) Version a (1, 1, 4)</a:t>
            </a:r>
          </a:p>
          <a:p>
            <a:pPr marL="0" indent="0">
              <a:buNone/>
            </a:pPr>
            <a:r>
              <a:rPr lang="en-US" sz="2600" dirty="0" smtClean="0"/>
              <a:t>b) Version b (2, 2, 1)</a:t>
            </a:r>
          </a:p>
          <a:p>
            <a:pPr marL="0" indent="0">
              <a:buNone/>
            </a:pPr>
            <a:r>
              <a:rPr lang="en-US" sz="2600" dirty="0" smtClean="0"/>
              <a:t>c) Version c (4, 1, 1)</a:t>
            </a:r>
          </a:p>
          <a:p>
            <a:pPr marL="0" indent="0">
              <a:buNone/>
            </a:pPr>
            <a:r>
              <a:rPr lang="en-US" sz="2600" dirty="0" smtClean="0"/>
              <a:t>d) Version d (4, 4, 4)</a:t>
            </a:r>
          </a:p>
          <a:p>
            <a:pPr marL="0" indent="0">
              <a:buNone/>
            </a:pPr>
            <a:endParaRPr lang="en-US" dirty="0"/>
          </a:p>
        </p:txBody>
      </p:sp>
    </p:spTree>
    <p:extLst>
      <p:ext uri="{BB962C8B-B14F-4D97-AF65-F5344CB8AC3E}">
        <p14:creationId xmlns:p14="http://schemas.microsoft.com/office/powerpoint/2010/main" val="3879671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198" y="172480"/>
            <a:ext cx="8622718" cy="7589074"/>
          </a:xfrm>
        </p:spPr>
        <p:txBody>
          <a:bodyPr>
            <a:noAutofit/>
          </a:bodyPr>
          <a:lstStyle/>
          <a:p>
            <a:pPr marL="0" indent="0">
              <a:lnSpc>
                <a:spcPct val="110000"/>
              </a:lnSpc>
              <a:buNone/>
            </a:pPr>
            <a:r>
              <a:rPr lang="en-US" sz="2100" dirty="0" smtClean="0"/>
              <a:t>Q13: See the Q13 figure on your handout (a </a:t>
            </a:r>
            <a:r>
              <a:rPr lang="en-US" sz="2100" dirty="0"/>
              <a:t>gel that your colleague </a:t>
            </a:r>
            <a:r>
              <a:rPr lang="en-US" sz="2100" dirty="0" smtClean="0"/>
              <a:t>produced). </a:t>
            </a:r>
            <a:r>
              <a:rPr lang="en-US" sz="2100" dirty="0"/>
              <a:t>She left lanes 1 and 10 blank. Lanes 2-5 show proteins in a sample from a horse that died of grass sickness, while lanes 6-9 show proteins in a sample from a horse that died of natural causes. Bands only show proteins that suffered oxidative damage, highlighted by the specific fluorescent label. </a:t>
            </a:r>
            <a:endParaRPr lang="en-US" sz="2100" dirty="0" smtClean="0"/>
          </a:p>
          <a:p>
            <a:pPr marL="0" indent="0">
              <a:lnSpc>
                <a:spcPct val="110000"/>
              </a:lnSpc>
              <a:buNone/>
            </a:pPr>
            <a:r>
              <a:rPr lang="en-US" sz="2100" dirty="0" smtClean="0"/>
              <a:t>Which </a:t>
            </a:r>
            <a:r>
              <a:rPr lang="en-US" sz="2100" dirty="0"/>
              <a:t>of the following samples should be added to the gel (in lanes 1 and 10) to let you assess whether the oxidative damage label is working properly? </a:t>
            </a:r>
            <a:endParaRPr lang="en-US" sz="2100" dirty="0" smtClean="0"/>
          </a:p>
          <a:p>
            <a:pPr marL="0" indent="0">
              <a:buNone/>
            </a:pPr>
            <a:endParaRPr lang="en-US" sz="2100" dirty="0"/>
          </a:p>
          <a:p>
            <a:pPr marL="0" indent="0">
              <a:buNone/>
            </a:pPr>
            <a:r>
              <a:rPr lang="en-US" sz="2100" dirty="0" smtClean="0"/>
              <a:t>a) </a:t>
            </a:r>
            <a:r>
              <a:rPr lang="en-US" sz="2100" dirty="0"/>
              <a:t>One each from the horses whose samples are being compared on this gel, but with no oxidative damage labels added </a:t>
            </a:r>
            <a:endParaRPr lang="en-US" sz="2100" dirty="0" smtClean="0"/>
          </a:p>
          <a:p>
            <a:pPr marL="0" indent="0">
              <a:buNone/>
            </a:pPr>
            <a:r>
              <a:rPr lang="en-US" sz="2100" dirty="0" smtClean="0"/>
              <a:t>b) </a:t>
            </a:r>
            <a:r>
              <a:rPr lang="en-US" sz="2100" dirty="0"/>
              <a:t>One each from the horses whose samples are being compared on this gel, with oxidative damage labels added at 200% recommended levels </a:t>
            </a:r>
            <a:endParaRPr lang="en-US" sz="2100" dirty="0" smtClean="0"/>
          </a:p>
          <a:p>
            <a:pPr marL="0" indent="0">
              <a:buNone/>
            </a:pPr>
            <a:r>
              <a:rPr lang="en-US" sz="2100" dirty="0" smtClean="0"/>
              <a:t>c) </a:t>
            </a:r>
            <a:r>
              <a:rPr lang="en-US" sz="2100" dirty="0"/>
              <a:t>One each from unrelated samples with a known number of </a:t>
            </a:r>
            <a:r>
              <a:rPr lang="en-US" sz="2100" dirty="0" err="1"/>
              <a:t>oxidatively</a:t>
            </a:r>
            <a:r>
              <a:rPr lang="en-US" sz="2100" dirty="0"/>
              <a:t> damaged proteins, but with no oxidative damage labels added </a:t>
            </a:r>
            <a:endParaRPr lang="en-US" sz="2100" dirty="0" smtClean="0"/>
          </a:p>
          <a:p>
            <a:pPr marL="0" indent="0">
              <a:buNone/>
            </a:pPr>
            <a:r>
              <a:rPr lang="en-US" sz="2100" dirty="0" smtClean="0"/>
              <a:t>d) </a:t>
            </a:r>
            <a:r>
              <a:rPr lang="en-US" sz="2100" dirty="0"/>
              <a:t>One each from unrelated samples with a known number of </a:t>
            </a:r>
            <a:r>
              <a:rPr lang="en-US" sz="2100" dirty="0" err="1"/>
              <a:t>oxidatively</a:t>
            </a:r>
            <a:r>
              <a:rPr lang="en-US" sz="2100" dirty="0"/>
              <a:t> damaged proteins, with oxidative damage labels added at recommended levels </a:t>
            </a:r>
            <a:endParaRPr lang="en-US" sz="2100" dirty="0" smtClean="0"/>
          </a:p>
          <a:p>
            <a:pPr marL="0" indent="0">
              <a:buNone/>
            </a:pPr>
            <a:endParaRPr lang="en-US" sz="2200" dirty="0" smtClean="0"/>
          </a:p>
          <a:p>
            <a:endParaRPr lang="en-US" sz="2200" dirty="0"/>
          </a:p>
        </p:txBody>
      </p:sp>
    </p:spTree>
    <p:extLst>
      <p:ext uri="{BB962C8B-B14F-4D97-AF65-F5344CB8AC3E}">
        <p14:creationId xmlns:p14="http://schemas.microsoft.com/office/powerpoint/2010/main" val="2331963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43" y="266558"/>
            <a:ext cx="8622717" cy="6350363"/>
          </a:xfrm>
        </p:spPr>
        <p:txBody>
          <a:bodyPr/>
          <a:lstStyle/>
          <a:p>
            <a:pPr marL="0" indent="0">
              <a:buNone/>
            </a:pPr>
            <a:r>
              <a:rPr lang="en-US" sz="2600" dirty="0" smtClean="0"/>
              <a:t>Q14: Imagine </a:t>
            </a:r>
            <a:r>
              <a:rPr lang="en-US" sz="2600" dirty="0"/>
              <a:t>that your results highlight a number of proteins that have been damaged </a:t>
            </a:r>
            <a:r>
              <a:rPr lang="en-US" sz="2600" dirty="0" err="1"/>
              <a:t>oxidatively</a:t>
            </a:r>
            <a:r>
              <a:rPr lang="en-US" sz="2600" dirty="0"/>
              <a:t> in both the grass sickness sample and in the death by natural causes sample. The damaged proteins are mostly the same for each sample. What is the most useful thing that you can conclude? </a:t>
            </a:r>
            <a:endParaRPr lang="en-US" sz="2600" dirty="0" smtClean="0"/>
          </a:p>
          <a:p>
            <a:pPr marL="0" indent="0">
              <a:buNone/>
            </a:pPr>
            <a:endParaRPr lang="en-US" sz="2600" dirty="0"/>
          </a:p>
          <a:p>
            <a:pPr marL="0" indent="0">
              <a:buNone/>
            </a:pPr>
            <a:r>
              <a:rPr lang="en-US" sz="2600" dirty="0" smtClean="0"/>
              <a:t>a) </a:t>
            </a:r>
            <a:r>
              <a:rPr lang="en-US" sz="2800" dirty="0"/>
              <a:t>Oxidative damage affects specific proteins in the brain neurons of horses </a:t>
            </a:r>
            <a:endParaRPr lang="en-US" sz="2600" dirty="0" smtClean="0"/>
          </a:p>
          <a:p>
            <a:pPr marL="0" indent="0">
              <a:buNone/>
            </a:pPr>
            <a:r>
              <a:rPr lang="en-US" sz="2600" dirty="0" smtClean="0"/>
              <a:t>b) </a:t>
            </a:r>
            <a:r>
              <a:rPr lang="en-US" sz="2800" dirty="0"/>
              <a:t>Oxidative damage plays at least a small role in grass sickness </a:t>
            </a:r>
            <a:endParaRPr lang="en-US" sz="2600" dirty="0" smtClean="0"/>
          </a:p>
          <a:p>
            <a:pPr marL="0" indent="0">
              <a:buNone/>
            </a:pPr>
            <a:r>
              <a:rPr lang="en-US" sz="2600" dirty="0" smtClean="0"/>
              <a:t>c) </a:t>
            </a:r>
            <a:r>
              <a:rPr lang="en-US" sz="2800" dirty="0"/>
              <a:t>Oxidative damage does not play a significant role in grass sickness </a:t>
            </a:r>
            <a:endParaRPr lang="en-US" sz="2600" dirty="0" smtClean="0"/>
          </a:p>
          <a:p>
            <a:pPr marL="0" indent="0">
              <a:buNone/>
            </a:pPr>
            <a:r>
              <a:rPr lang="en-US" sz="2600" dirty="0" smtClean="0"/>
              <a:t>d) </a:t>
            </a:r>
            <a:r>
              <a:rPr lang="en-US" sz="2800" dirty="0"/>
              <a:t>Oxidative damage plays at least a small role in the death of horses </a:t>
            </a:r>
            <a:endParaRPr lang="en-US" sz="2800" dirty="0" smtClean="0"/>
          </a:p>
          <a:p>
            <a:pPr marL="0" indent="0">
              <a:buNone/>
            </a:pPr>
            <a:endParaRPr lang="en-US" sz="2600" dirty="0" smtClean="0"/>
          </a:p>
          <a:p>
            <a:pPr marL="0" indent="0">
              <a:buNone/>
            </a:pPr>
            <a:endParaRPr lang="en-US" dirty="0"/>
          </a:p>
        </p:txBody>
      </p:sp>
    </p:spTree>
    <p:extLst>
      <p:ext uri="{BB962C8B-B14F-4D97-AF65-F5344CB8AC3E}">
        <p14:creationId xmlns:p14="http://schemas.microsoft.com/office/powerpoint/2010/main" val="1524352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197" y="250879"/>
            <a:ext cx="8638395" cy="6381721"/>
          </a:xfrm>
        </p:spPr>
        <p:txBody>
          <a:bodyPr>
            <a:normAutofit fontScale="47500" lnSpcReduction="20000"/>
          </a:bodyPr>
          <a:lstStyle/>
          <a:p>
            <a:pPr marL="0" indent="0">
              <a:lnSpc>
                <a:spcPct val="120000"/>
              </a:lnSpc>
              <a:buNone/>
            </a:pPr>
            <a:r>
              <a:rPr lang="en-US" sz="4800" dirty="0" smtClean="0"/>
              <a:t>Q15: Your </a:t>
            </a:r>
            <a:r>
              <a:rPr lang="en-US" sz="4800" dirty="0"/>
              <a:t>colleague performed an experiment similar to the one you originally conducted. She sent you a photo of the gel showing </a:t>
            </a:r>
            <a:r>
              <a:rPr lang="en-US" sz="4800" dirty="0" err="1"/>
              <a:t>oxidatively</a:t>
            </a:r>
            <a:r>
              <a:rPr lang="en-US" sz="4800" dirty="0"/>
              <a:t> damaged proteins as bands in the different gel lanes (see </a:t>
            </a:r>
            <a:r>
              <a:rPr lang="en-US" sz="4800" dirty="0" smtClean="0"/>
              <a:t>Q15 Figure on your handout)</a:t>
            </a:r>
            <a:r>
              <a:rPr lang="en-US" sz="4800" dirty="0"/>
              <a:t>. She thinks her results are consistent with the idea that oxidative damage might play a big role in the death of horses suffering from grass sickness. </a:t>
            </a:r>
            <a:endParaRPr lang="en-US" sz="4800" dirty="0" smtClean="0"/>
          </a:p>
          <a:p>
            <a:pPr marL="0" indent="0">
              <a:buNone/>
            </a:pPr>
            <a:endParaRPr lang="en-US" sz="4800" dirty="0" smtClean="0"/>
          </a:p>
          <a:p>
            <a:pPr marL="0" indent="0">
              <a:buNone/>
            </a:pPr>
            <a:r>
              <a:rPr lang="en-US" sz="4800" dirty="0" smtClean="0"/>
              <a:t>What </a:t>
            </a:r>
            <a:r>
              <a:rPr lang="en-US" sz="4800" dirty="0"/>
              <a:t>should your response be? </a:t>
            </a:r>
            <a:endParaRPr lang="en-US" sz="4800" dirty="0" smtClean="0"/>
          </a:p>
          <a:p>
            <a:pPr marL="0" indent="0">
              <a:buNone/>
            </a:pPr>
            <a:endParaRPr lang="en-US" sz="4800" dirty="0"/>
          </a:p>
          <a:p>
            <a:pPr marL="0" indent="0">
              <a:buNone/>
            </a:pPr>
            <a:r>
              <a:rPr lang="en-US" sz="4800" dirty="0" smtClean="0"/>
              <a:t>a) </a:t>
            </a:r>
            <a:r>
              <a:rPr lang="en-US" sz="4800" dirty="0"/>
              <a:t>Agree – there are more bands in samples from horses that died of grass sickness than in samples from horses that died of natural causes </a:t>
            </a:r>
            <a:endParaRPr lang="en-US" sz="4800" dirty="0" smtClean="0"/>
          </a:p>
          <a:p>
            <a:pPr marL="0" indent="0">
              <a:buNone/>
            </a:pPr>
            <a:r>
              <a:rPr lang="en-US" sz="4800" dirty="0" smtClean="0"/>
              <a:t>b) </a:t>
            </a:r>
            <a:r>
              <a:rPr lang="en-US" sz="4800" dirty="0"/>
              <a:t>Agree - there are two specific bands that appear in all samples except those taken from horses that died of natural causes </a:t>
            </a:r>
            <a:endParaRPr lang="en-US" sz="4800" dirty="0" smtClean="0"/>
          </a:p>
          <a:p>
            <a:pPr marL="0" indent="0">
              <a:buNone/>
            </a:pPr>
            <a:r>
              <a:rPr lang="en-US" sz="4800" dirty="0" smtClean="0"/>
              <a:t>c) </a:t>
            </a:r>
            <a:r>
              <a:rPr lang="en-US" sz="4800" dirty="0"/>
              <a:t>Disagree – there is a good chance that some of the samples were contaminated and therefore you cannot compare differences </a:t>
            </a:r>
            <a:endParaRPr lang="en-US" sz="4800" dirty="0" smtClean="0"/>
          </a:p>
          <a:p>
            <a:pPr marL="0" indent="0">
              <a:buNone/>
            </a:pPr>
            <a:r>
              <a:rPr lang="en-US" sz="4800" dirty="0" smtClean="0"/>
              <a:t>d) </a:t>
            </a:r>
            <a:r>
              <a:rPr lang="en-US" sz="4800" dirty="0"/>
              <a:t>Disagree – only two more specific bands appearing in samples taken from horses that died of grass sickness is not enough to support this idea </a:t>
            </a:r>
            <a:endParaRPr lang="en-US" sz="4800" dirty="0" smtClean="0"/>
          </a:p>
          <a:p>
            <a:pPr marL="0" indent="0">
              <a:buNone/>
            </a:pPr>
            <a:endParaRPr lang="en-US" sz="4800" dirty="0" smtClean="0"/>
          </a:p>
          <a:p>
            <a:endParaRPr lang="en-US" dirty="0"/>
          </a:p>
        </p:txBody>
      </p:sp>
    </p:spTree>
    <p:extLst>
      <p:ext uri="{BB962C8B-B14F-4D97-AF65-F5344CB8AC3E}">
        <p14:creationId xmlns:p14="http://schemas.microsoft.com/office/powerpoint/2010/main" val="3232169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421" y="721276"/>
            <a:ext cx="8842205" cy="5942685"/>
          </a:xfrm>
        </p:spPr>
        <p:txBody>
          <a:bodyPr>
            <a:normAutofit fontScale="40000" lnSpcReduction="20000"/>
          </a:bodyPr>
          <a:lstStyle/>
          <a:p>
            <a:pPr marL="0" indent="0" algn="ctr">
              <a:buNone/>
            </a:pPr>
            <a:r>
              <a:rPr lang="en-GB" sz="6500" b="1" u="sng" dirty="0"/>
              <a:t>Cheatgrass: stopping an unwanted invader [Q1 – Q10]</a:t>
            </a:r>
            <a:endParaRPr lang="en-US" sz="6500" dirty="0"/>
          </a:p>
          <a:p>
            <a:pPr marL="0" indent="0">
              <a:buNone/>
            </a:pPr>
            <a:r>
              <a:rPr lang="en-GB" dirty="0"/>
              <a:t> </a:t>
            </a:r>
            <a:endParaRPr lang="en-US" dirty="0"/>
          </a:p>
          <a:p>
            <a:pPr marL="0" indent="0" algn="just">
              <a:buNone/>
            </a:pPr>
            <a:endParaRPr lang="en-GB" sz="5500" dirty="0" smtClean="0"/>
          </a:p>
          <a:p>
            <a:pPr marL="0" indent="0" algn="just">
              <a:buNone/>
            </a:pPr>
            <a:r>
              <a:rPr lang="en-GB" sz="5500" dirty="0" smtClean="0"/>
              <a:t>Cheatgrass </a:t>
            </a:r>
            <a:r>
              <a:rPr lang="en-GB" sz="5500" dirty="0"/>
              <a:t>(</a:t>
            </a:r>
            <a:r>
              <a:rPr lang="en-GB" sz="5500" i="1" dirty="0"/>
              <a:t>Bromus tectorum</a:t>
            </a:r>
            <a:r>
              <a:rPr lang="en-GB" sz="5500" dirty="0"/>
              <a:t>) is a non-native (invasive) plant in North American grasslands. It can become so dominant in suitable habitats that almost all other plant species disappear. As a biodiversity manager, you want to find ways of preventing it becoming common in your grasslands.</a:t>
            </a:r>
            <a:endParaRPr lang="en-US" sz="5500" dirty="0"/>
          </a:p>
          <a:p>
            <a:pPr marL="0" indent="0" algn="just">
              <a:buNone/>
            </a:pPr>
            <a:r>
              <a:rPr lang="en-GB" sz="5500" dirty="0"/>
              <a:t> </a:t>
            </a:r>
            <a:endParaRPr lang="en-US" sz="5500" dirty="0"/>
          </a:p>
          <a:p>
            <a:pPr marL="0" indent="0" algn="just">
              <a:buNone/>
            </a:pPr>
            <a:r>
              <a:rPr lang="en-GB" sz="5500" dirty="0"/>
              <a:t>You believe that certain native plant species might be better than others at preventing cheatgrass from dominating habitats. You have decided to set up experiments to test species that have </a:t>
            </a:r>
            <a:r>
              <a:rPr lang="en-GB" sz="5500" b="1" dirty="0"/>
              <a:t>never been tested in this way before</a:t>
            </a:r>
            <a:r>
              <a:rPr lang="en-GB" sz="5500" dirty="0"/>
              <a:t>. In these controlled experiments, you will test the effect(s) of 4 other plant species and will have a total of 5 different treatment groups (cheatgrass grown alone, cheatgrass v species A, cheatgrass v species B, cheatgrass v species C, and cheatgrass v species D). </a:t>
            </a:r>
            <a:endParaRPr lang="en-US" sz="5500" dirty="0"/>
          </a:p>
          <a:p>
            <a:pPr marL="0" indent="0" algn="just">
              <a:buNone/>
            </a:pPr>
            <a:r>
              <a:rPr lang="en-GB" sz="5500" dirty="0"/>
              <a:t> </a:t>
            </a:r>
            <a:endParaRPr lang="en-US" sz="5500" dirty="0"/>
          </a:p>
          <a:p>
            <a:pPr marL="0" indent="0" algn="just">
              <a:buNone/>
            </a:pPr>
            <a:r>
              <a:rPr lang="en-GB" sz="5500" dirty="0"/>
              <a:t>You will provide the same volume of water to all treatment groups (every day for 6 months) and eventually compare average (mean) cheatgrass growth rate (cm/month) in the different groups.</a:t>
            </a:r>
            <a:endParaRPr lang="en-US" sz="5500" dirty="0"/>
          </a:p>
          <a:p>
            <a:endParaRPr lang="en-US" dirty="0"/>
          </a:p>
        </p:txBody>
      </p:sp>
    </p:spTree>
    <p:extLst>
      <p:ext uri="{BB962C8B-B14F-4D97-AF65-F5344CB8AC3E}">
        <p14:creationId xmlns:p14="http://schemas.microsoft.com/office/powerpoint/2010/main" val="1726690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487" y="203839"/>
            <a:ext cx="8779495" cy="6413081"/>
          </a:xfrm>
        </p:spPr>
        <p:txBody>
          <a:bodyPr>
            <a:normAutofit fontScale="85000" lnSpcReduction="20000"/>
          </a:bodyPr>
          <a:lstStyle/>
          <a:p>
            <a:pPr marL="0" indent="0">
              <a:lnSpc>
                <a:spcPct val="120000"/>
              </a:lnSpc>
              <a:buNone/>
            </a:pPr>
            <a:r>
              <a:rPr lang="en-US" sz="2600" dirty="0" smtClean="0"/>
              <a:t>Q16: You </a:t>
            </a:r>
            <a:r>
              <a:rPr lang="en-US" sz="2600" dirty="0"/>
              <a:t>now want to compare </a:t>
            </a:r>
            <a:r>
              <a:rPr lang="en-US" sz="2600" dirty="0" err="1"/>
              <a:t>oxidatively</a:t>
            </a:r>
            <a:r>
              <a:rPr lang="en-US" sz="2600" dirty="0"/>
              <a:t> damaged proteins in blood samples (instead of brain neurons). You will compare samples from horses that had recently contracted grass sickness and were at the point of death with those from horses that had suffered broken bone injuries (no nervous system damage) and were also at the point of death. </a:t>
            </a:r>
            <a:endParaRPr lang="en-US" sz="2600" dirty="0" smtClean="0"/>
          </a:p>
          <a:p>
            <a:pPr marL="0" indent="0">
              <a:lnSpc>
                <a:spcPct val="120000"/>
              </a:lnSpc>
              <a:buNone/>
            </a:pPr>
            <a:endParaRPr lang="en-US" sz="2600" dirty="0" smtClean="0"/>
          </a:p>
          <a:p>
            <a:pPr marL="0" indent="0">
              <a:lnSpc>
                <a:spcPct val="120000"/>
              </a:lnSpc>
              <a:buNone/>
            </a:pPr>
            <a:r>
              <a:rPr lang="en-US" sz="2600" dirty="0" smtClean="0"/>
              <a:t>Which </a:t>
            </a:r>
            <a:r>
              <a:rPr lang="en-US" sz="2600" dirty="0"/>
              <a:t>of the following methods would </a:t>
            </a:r>
            <a:r>
              <a:rPr lang="en-US" sz="2600" b="1" dirty="0"/>
              <a:t>best </a:t>
            </a:r>
            <a:r>
              <a:rPr lang="en-US" sz="2600" dirty="0"/>
              <a:t>reduce the risk of variation between horses affecting any conclusions you draw from your results? </a:t>
            </a:r>
            <a:endParaRPr lang="en-US" sz="2600" dirty="0" smtClean="0"/>
          </a:p>
          <a:p>
            <a:pPr marL="0" indent="0">
              <a:lnSpc>
                <a:spcPct val="120000"/>
              </a:lnSpc>
              <a:buNone/>
            </a:pPr>
            <a:endParaRPr lang="en-US" sz="2600" dirty="0" smtClean="0"/>
          </a:p>
          <a:p>
            <a:pPr marL="0" indent="0">
              <a:lnSpc>
                <a:spcPct val="120000"/>
              </a:lnSpc>
              <a:buNone/>
            </a:pPr>
            <a:r>
              <a:rPr lang="en-US" sz="2600" dirty="0" smtClean="0"/>
              <a:t>a) </a:t>
            </a:r>
            <a:r>
              <a:rPr lang="en-US" sz="2600" dirty="0"/>
              <a:t>Compare samples taken from the same horses before and after they contracted grass sickness or broke a bone </a:t>
            </a:r>
            <a:endParaRPr lang="en-US" sz="2600" dirty="0" smtClean="0"/>
          </a:p>
          <a:p>
            <a:pPr marL="0" indent="0">
              <a:lnSpc>
                <a:spcPct val="120000"/>
              </a:lnSpc>
              <a:buNone/>
            </a:pPr>
            <a:r>
              <a:rPr lang="en-US" sz="2600" dirty="0" smtClean="0"/>
              <a:t>b) </a:t>
            </a:r>
            <a:r>
              <a:rPr lang="en-US" sz="2600" dirty="0"/>
              <a:t>Compare multiple samples taken from one representative horse from each group after they contracted grass sickness or broke a bone </a:t>
            </a:r>
            <a:endParaRPr lang="en-US" sz="2600" dirty="0" smtClean="0"/>
          </a:p>
          <a:p>
            <a:pPr marL="0" indent="0">
              <a:lnSpc>
                <a:spcPct val="120000"/>
              </a:lnSpc>
              <a:buNone/>
            </a:pPr>
            <a:r>
              <a:rPr lang="en-US" sz="2600" dirty="0" smtClean="0"/>
              <a:t>c) </a:t>
            </a:r>
            <a:r>
              <a:rPr lang="en-US" sz="2600" dirty="0"/>
              <a:t>Compare samples taken from different horses that were of the same sex after they contracted grass sickness or broke a bone </a:t>
            </a:r>
            <a:endParaRPr lang="en-US" sz="2600" dirty="0" smtClean="0"/>
          </a:p>
          <a:p>
            <a:pPr marL="0" indent="0">
              <a:lnSpc>
                <a:spcPct val="120000"/>
              </a:lnSpc>
              <a:buNone/>
            </a:pPr>
            <a:r>
              <a:rPr lang="en-US" sz="2600" dirty="0" smtClean="0"/>
              <a:t>d) </a:t>
            </a:r>
            <a:r>
              <a:rPr lang="en-US" sz="2600" dirty="0"/>
              <a:t>Compare samples taken from a very wide variation of different horses (age, sex </a:t>
            </a:r>
            <a:r>
              <a:rPr lang="en-US" sz="2600" dirty="0" err="1"/>
              <a:t>etc</a:t>
            </a:r>
            <a:r>
              <a:rPr lang="en-US" sz="2600" dirty="0"/>
              <a:t>) after they contracted grass sickness or broke a bone </a:t>
            </a:r>
            <a:endParaRPr lang="en-US" sz="2600" dirty="0" smtClean="0"/>
          </a:p>
          <a:p>
            <a:pPr marL="0" indent="0">
              <a:buNone/>
            </a:pPr>
            <a:endParaRPr lang="en-US" dirty="0"/>
          </a:p>
        </p:txBody>
      </p:sp>
    </p:spTree>
    <p:extLst>
      <p:ext uri="{BB962C8B-B14F-4D97-AF65-F5344CB8AC3E}">
        <p14:creationId xmlns:p14="http://schemas.microsoft.com/office/powerpoint/2010/main" val="708811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810" y="282238"/>
            <a:ext cx="8795172" cy="6319003"/>
          </a:xfrm>
        </p:spPr>
        <p:txBody>
          <a:bodyPr>
            <a:normAutofit fontScale="62500" lnSpcReduction="20000"/>
          </a:bodyPr>
          <a:lstStyle/>
          <a:p>
            <a:pPr marL="0" indent="0">
              <a:lnSpc>
                <a:spcPct val="120000"/>
              </a:lnSpc>
              <a:buNone/>
            </a:pPr>
            <a:r>
              <a:rPr lang="en-US" dirty="0" smtClean="0"/>
              <a:t>Q17: You </a:t>
            </a:r>
            <a:r>
              <a:rPr lang="en-US" dirty="0"/>
              <a:t>isolated one protein (Protein Z) that was damaged </a:t>
            </a:r>
            <a:r>
              <a:rPr lang="en-US" dirty="0" err="1"/>
              <a:t>oxidatively</a:t>
            </a:r>
            <a:r>
              <a:rPr lang="en-US" dirty="0"/>
              <a:t> in the brain neurons and blood samples of all horses that died from grass sickness. You want to see if this protein is more vulnerable to oxidative damage than others (Proteins W, X, and Y) that were sometimes damaged in horse neurons. You will expose these four proteins to reactive oxygen in the lab to seek your answer. </a:t>
            </a:r>
            <a:endParaRPr lang="en-US" dirty="0" smtClean="0"/>
          </a:p>
          <a:p>
            <a:pPr marL="0" indent="0">
              <a:lnSpc>
                <a:spcPct val="120000"/>
              </a:lnSpc>
              <a:buNone/>
            </a:pPr>
            <a:endParaRPr lang="en-US" dirty="0" smtClean="0"/>
          </a:p>
          <a:p>
            <a:pPr marL="0" indent="0">
              <a:lnSpc>
                <a:spcPct val="120000"/>
              </a:lnSpc>
              <a:buNone/>
            </a:pPr>
            <a:r>
              <a:rPr lang="en-US" dirty="0"/>
              <a:t>You predicted that Protein Z would be more vulnerable to oxidative damage than the other three proteins. There are two potential outcomes to your experiment: </a:t>
            </a:r>
            <a:endParaRPr lang="en-US" dirty="0" smtClean="0"/>
          </a:p>
          <a:p>
            <a:pPr marL="0" indent="0">
              <a:lnSpc>
                <a:spcPct val="120000"/>
              </a:lnSpc>
              <a:buNone/>
            </a:pPr>
            <a:r>
              <a:rPr lang="en-US" dirty="0"/>
              <a:t>Outcome 1: Accept the alternate hypothesis that Protein Z is more vulnerable</a:t>
            </a:r>
            <a:br>
              <a:rPr lang="en-US" dirty="0"/>
            </a:br>
            <a:r>
              <a:rPr lang="en-US" dirty="0"/>
              <a:t>Outcome 2: Accept the null hypothesis that Protein Z is not more vulnerable </a:t>
            </a:r>
            <a:endParaRPr lang="en-US" dirty="0" smtClean="0"/>
          </a:p>
          <a:p>
            <a:pPr marL="0" indent="0">
              <a:lnSpc>
                <a:spcPct val="120000"/>
              </a:lnSpc>
              <a:buNone/>
            </a:pPr>
            <a:endParaRPr lang="en-US" dirty="0" smtClean="0"/>
          </a:p>
          <a:p>
            <a:pPr marL="0" indent="0">
              <a:lnSpc>
                <a:spcPct val="120000"/>
              </a:lnSpc>
              <a:buNone/>
            </a:pPr>
            <a:r>
              <a:rPr lang="en-US" dirty="0" smtClean="0"/>
              <a:t>Which </a:t>
            </a:r>
            <a:r>
              <a:rPr lang="en-US" dirty="0"/>
              <a:t>of these outcomes would allow you to conclude whether or not you could support your prediction? </a:t>
            </a:r>
            <a:endParaRPr lang="en-US" dirty="0" smtClean="0"/>
          </a:p>
          <a:p>
            <a:pPr marL="0" indent="0">
              <a:lnSpc>
                <a:spcPct val="120000"/>
              </a:lnSpc>
              <a:buNone/>
            </a:pPr>
            <a:endParaRPr lang="en-US" dirty="0"/>
          </a:p>
          <a:p>
            <a:pPr marL="0" indent="0">
              <a:lnSpc>
                <a:spcPct val="120000"/>
              </a:lnSpc>
              <a:buNone/>
            </a:pPr>
            <a:r>
              <a:rPr lang="en-US" dirty="0" smtClean="0"/>
              <a:t>a) Outcome 1 only</a:t>
            </a:r>
          </a:p>
          <a:p>
            <a:pPr marL="0" indent="0">
              <a:lnSpc>
                <a:spcPct val="120000"/>
              </a:lnSpc>
              <a:buNone/>
            </a:pPr>
            <a:r>
              <a:rPr lang="en-US" dirty="0" smtClean="0"/>
              <a:t>b) Outcome 2 only</a:t>
            </a:r>
          </a:p>
          <a:p>
            <a:pPr marL="0" indent="0">
              <a:lnSpc>
                <a:spcPct val="120000"/>
              </a:lnSpc>
              <a:buNone/>
            </a:pPr>
            <a:r>
              <a:rPr lang="en-US" dirty="0" smtClean="0"/>
              <a:t>c) Neither outcome 1 nor outcome 2</a:t>
            </a:r>
          </a:p>
          <a:p>
            <a:pPr marL="0" indent="0">
              <a:lnSpc>
                <a:spcPct val="120000"/>
              </a:lnSpc>
              <a:buNone/>
            </a:pPr>
            <a:r>
              <a:rPr lang="en-US" dirty="0" smtClean="0"/>
              <a:t>d) Both outcome 1 and outcome 2</a:t>
            </a:r>
          </a:p>
        </p:txBody>
      </p:sp>
    </p:spTree>
    <p:extLst>
      <p:ext uri="{BB962C8B-B14F-4D97-AF65-F5344CB8AC3E}">
        <p14:creationId xmlns:p14="http://schemas.microsoft.com/office/powerpoint/2010/main" val="71375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809" y="313598"/>
            <a:ext cx="8748139" cy="6303323"/>
          </a:xfrm>
        </p:spPr>
        <p:txBody>
          <a:bodyPr>
            <a:normAutofit lnSpcReduction="10000"/>
          </a:bodyPr>
          <a:lstStyle/>
          <a:p>
            <a:pPr marL="0" indent="0">
              <a:lnSpc>
                <a:spcPct val="110000"/>
              </a:lnSpc>
              <a:buNone/>
            </a:pPr>
            <a:r>
              <a:rPr lang="en-US" sz="2800" dirty="0" smtClean="0"/>
              <a:t>Q18: In </a:t>
            </a:r>
            <a:r>
              <a:rPr lang="en-US" sz="2800" dirty="0"/>
              <a:t>the experiment comparing the relative vulnerability of Proteins W, X, Y and Z to oxidative damage by reactive oxygen, the underlying purpose is to collect data: </a:t>
            </a:r>
            <a:endParaRPr lang="en-US" sz="2800" dirty="0" smtClean="0"/>
          </a:p>
          <a:p>
            <a:pPr marL="0" indent="0">
              <a:lnSpc>
                <a:spcPct val="110000"/>
              </a:lnSpc>
              <a:buNone/>
            </a:pPr>
            <a:endParaRPr lang="en-US" sz="2800" dirty="0" smtClean="0"/>
          </a:p>
          <a:p>
            <a:pPr marL="0" indent="0">
              <a:lnSpc>
                <a:spcPct val="110000"/>
              </a:lnSpc>
              <a:buNone/>
            </a:pPr>
            <a:r>
              <a:rPr lang="en-US" sz="2800" dirty="0" smtClean="0"/>
              <a:t>a) </a:t>
            </a:r>
            <a:r>
              <a:rPr lang="en-US" sz="2800" dirty="0"/>
              <a:t>to prove that exposing the protein samples to reactive oxygen has the predicted effect </a:t>
            </a:r>
            <a:endParaRPr lang="en-US" sz="2800" dirty="0" smtClean="0"/>
          </a:p>
          <a:p>
            <a:pPr marL="0" indent="0">
              <a:lnSpc>
                <a:spcPct val="110000"/>
              </a:lnSpc>
              <a:buNone/>
            </a:pPr>
            <a:r>
              <a:rPr lang="en-US" sz="2800" dirty="0" smtClean="0"/>
              <a:t>b) </a:t>
            </a:r>
            <a:r>
              <a:rPr lang="en-US" sz="2800" dirty="0"/>
              <a:t>as evidence that most of the protein samples will respond as you predicted </a:t>
            </a:r>
            <a:endParaRPr lang="en-US" sz="2800" dirty="0" smtClean="0"/>
          </a:p>
          <a:p>
            <a:pPr marL="0" indent="0">
              <a:lnSpc>
                <a:spcPct val="110000"/>
              </a:lnSpc>
              <a:buNone/>
            </a:pPr>
            <a:r>
              <a:rPr lang="en-US" sz="2800" dirty="0" smtClean="0"/>
              <a:t>c) </a:t>
            </a:r>
            <a:r>
              <a:rPr lang="en-US" sz="2800" dirty="0"/>
              <a:t>to determine whether you can prove that reactive oxygen has no effect </a:t>
            </a:r>
            <a:endParaRPr lang="en-US" sz="2800" dirty="0" smtClean="0"/>
          </a:p>
          <a:p>
            <a:pPr marL="0" indent="0">
              <a:lnSpc>
                <a:spcPct val="110000"/>
              </a:lnSpc>
              <a:buNone/>
            </a:pPr>
            <a:r>
              <a:rPr lang="en-US" sz="2800" dirty="0" smtClean="0"/>
              <a:t>d) </a:t>
            </a:r>
            <a:r>
              <a:rPr lang="en-US" sz="2800" dirty="0"/>
              <a:t>to suggest whether reactive oxygen has an effect on the protein samples tested </a:t>
            </a:r>
            <a:endParaRPr lang="en-US" sz="2800" dirty="0" smtClean="0"/>
          </a:p>
          <a:p>
            <a:pPr marL="0" indent="0">
              <a:buNone/>
            </a:pPr>
            <a:endParaRPr lang="en-US" dirty="0"/>
          </a:p>
        </p:txBody>
      </p:sp>
    </p:spTree>
    <p:extLst>
      <p:ext uri="{BB962C8B-B14F-4D97-AF65-F5344CB8AC3E}">
        <p14:creationId xmlns:p14="http://schemas.microsoft.com/office/powerpoint/2010/main" val="4035599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520" y="439038"/>
            <a:ext cx="8732462" cy="6115164"/>
          </a:xfrm>
        </p:spPr>
        <p:txBody>
          <a:bodyPr/>
          <a:lstStyle/>
          <a:p>
            <a:pPr marL="0" indent="0" algn="ctr">
              <a:buNone/>
            </a:pPr>
            <a:r>
              <a:rPr lang="en-US" b="1" u="sng" dirty="0" smtClean="0"/>
              <a:t>Mice and Long Tails (Q19 – Q27)</a:t>
            </a:r>
          </a:p>
          <a:p>
            <a:pPr marL="0" indent="0" algn="ctr">
              <a:buNone/>
            </a:pPr>
            <a:endParaRPr lang="en-US" b="1" u="sng" dirty="0"/>
          </a:p>
          <a:p>
            <a:pPr marL="0" indent="0">
              <a:buNone/>
            </a:pPr>
            <a:r>
              <a:rPr lang="en-US" dirty="0"/>
              <a:t>Researchers discovered that adult mice with very long tails tended to have higher amounts of a certain protein, called “Protein X”, compared to adult mice with normal tails. </a:t>
            </a:r>
            <a:endParaRPr lang="en-US" dirty="0" smtClean="0"/>
          </a:p>
          <a:p>
            <a:pPr marL="0" indent="0">
              <a:buNone/>
            </a:pPr>
            <a:endParaRPr lang="en-US" dirty="0"/>
          </a:p>
          <a:p>
            <a:pPr marL="0" indent="0">
              <a:buNone/>
            </a:pPr>
            <a:r>
              <a:rPr lang="en-US" dirty="0" smtClean="0"/>
              <a:t>They then performed a series of experiments to learn more…</a:t>
            </a:r>
          </a:p>
          <a:p>
            <a:pPr marL="0" indent="0">
              <a:buNone/>
            </a:pPr>
            <a:endParaRPr lang="en-US" dirty="0"/>
          </a:p>
        </p:txBody>
      </p:sp>
    </p:spTree>
    <p:extLst>
      <p:ext uri="{BB962C8B-B14F-4D97-AF65-F5344CB8AC3E}">
        <p14:creationId xmlns:p14="http://schemas.microsoft.com/office/powerpoint/2010/main" val="3055633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487" y="266558"/>
            <a:ext cx="8685429" cy="6319004"/>
          </a:xfrm>
        </p:spPr>
        <p:txBody>
          <a:bodyPr>
            <a:normAutofit fontScale="85000" lnSpcReduction="10000"/>
          </a:bodyPr>
          <a:lstStyle/>
          <a:p>
            <a:pPr marL="0" indent="0">
              <a:lnSpc>
                <a:spcPct val="120000"/>
              </a:lnSpc>
              <a:buNone/>
            </a:pPr>
            <a:r>
              <a:rPr lang="en-US" dirty="0" smtClean="0"/>
              <a:t>Q19: Researchers </a:t>
            </a:r>
            <a:r>
              <a:rPr lang="en-US" dirty="0"/>
              <a:t>discovered that adult mice with very long tails tended to have higher amounts of </a:t>
            </a:r>
            <a:r>
              <a:rPr lang="en-US" dirty="0" smtClean="0"/>
              <a:t>a certain protein, called “</a:t>
            </a:r>
            <a:r>
              <a:rPr lang="en-US" dirty="0"/>
              <a:t>Protein X</a:t>
            </a:r>
            <a:r>
              <a:rPr lang="en-US" dirty="0" smtClean="0"/>
              <a:t>”, </a:t>
            </a:r>
            <a:r>
              <a:rPr lang="en-US" dirty="0"/>
              <a:t>compared to adult mice with normal tails. Which of the following conclusions can be made? </a:t>
            </a:r>
            <a:endParaRPr lang="en-US" dirty="0" smtClean="0"/>
          </a:p>
          <a:p>
            <a:pPr marL="0" indent="0">
              <a:lnSpc>
                <a:spcPct val="120000"/>
              </a:lnSpc>
              <a:buNone/>
            </a:pPr>
            <a:r>
              <a:rPr lang="en-US" dirty="0"/>
              <a:t>Conclusion 1: Protein X must always be present if mice are to grow very long tails </a:t>
            </a:r>
            <a:endParaRPr lang="en-US" dirty="0" smtClean="0"/>
          </a:p>
          <a:p>
            <a:pPr marL="0" indent="0">
              <a:lnSpc>
                <a:spcPct val="120000"/>
              </a:lnSpc>
              <a:buNone/>
            </a:pPr>
            <a:r>
              <a:rPr lang="en-US" dirty="0" smtClean="0"/>
              <a:t>Conclusion </a:t>
            </a:r>
            <a:r>
              <a:rPr lang="en-US" dirty="0"/>
              <a:t>2: The amount of Protein X present determines how long a tail grows </a:t>
            </a:r>
            <a:endParaRPr lang="en-US" dirty="0" smtClean="0"/>
          </a:p>
          <a:p>
            <a:pPr marL="0" indent="0">
              <a:buNone/>
            </a:pPr>
            <a:endParaRPr lang="en-US" dirty="0"/>
          </a:p>
          <a:p>
            <a:pPr marL="0" indent="0">
              <a:buNone/>
            </a:pPr>
            <a:r>
              <a:rPr lang="en-US" dirty="0" smtClean="0"/>
              <a:t>a) Neither conclusion 1 nor conclusion 2 can be made</a:t>
            </a:r>
          </a:p>
          <a:p>
            <a:pPr marL="0" indent="0">
              <a:buNone/>
            </a:pPr>
            <a:r>
              <a:rPr lang="en-US" dirty="0" smtClean="0"/>
              <a:t>b) Only conclusion 1 can be made</a:t>
            </a:r>
          </a:p>
          <a:p>
            <a:pPr marL="0" indent="0">
              <a:buNone/>
            </a:pPr>
            <a:r>
              <a:rPr lang="en-US" dirty="0" smtClean="0"/>
              <a:t>c) Only conclusion 2 can be made</a:t>
            </a:r>
          </a:p>
          <a:p>
            <a:pPr marL="0" indent="0">
              <a:buNone/>
            </a:pPr>
            <a:r>
              <a:rPr lang="en-US" dirty="0" smtClean="0"/>
              <a:t>d) Both conclusion 1 and conclusion 2 can be made</a:t>
            </a:r>
          </a:p>
          <a:p>
            <a:endParaRPr lang="en-US" dirty="0"/>
          </a:p>
        </p:txBody>
      </p:sp>
    </p:spTree>
    <p:extLst>
      <p:ext uri="{BB962C8B-B14F-4D97-AF65-F5344CB8AC3E}">
        <p14:creationId xmlns:p14="http://schemas.microsoft.com/office/powerpoint/2010/main" val="4232932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65" y="329278"/>
            <a:ext cx="8716784" cy="6240604"/>
          </a:xfrm>
        </p:spPr>
        <p:txBody>
          <a:bodyPr>
            <a:normAutofit fontScale="70000" lnSpcReduction="20000"/>
          </a:bodyPr>
          <a:lstStyle/>
          <a:p>
            <a:pPr marL="0" indent="0">
              <a:lnSpc>
                <a:spcPct val="120000"/>
              </a:lnSpc>
              <a:buNone/>
            </a:pPr>
            <a:r>
              <a:rPr lang="en-US" sz="3400" dirty="0" smtClean="0"/>
              <a:t>Q20: Your </a:t>
            </a:r>
            <a:r>
              <a:rPr lang="en-US" sz="3400" dirty="0"/>
              <a:t>colleague gives you one mouse with a normal tail and one with a very long tail. </a:t>
            </a:r>
            <a:r>
              <a:rPr lang="en-US" sz="3400" dirty="0" smtClean="0"/>
              <a:t>What </a:t>
            </a:r>
            <a:r>
              <a:rPr lang="en-US" sz="3400" dirty="0"/>
              <a:t>can you say about the relationship between Protein X and these mice when comparing them? </a:t>
            </a:r>
            <a:endParaRPr lang="en-US" sz="3400" dirty="0" smtClean="0"/>
          </a:p>
          <a:p>
            <a:pPr marL="0" indent="0">
              <a:lnSpc>
                <a:spcPct val="120000"/>
              </a:lnSpc>
              <a:buNone/>
            </a:pPr>
            <a:endParaRPr lang="en-US" sz="3400" dirty="0" smtClean="0"/>
          </a:p>
          <a:p>
            <a:pPr marL="0" indent="0">
              <a:lnSpc>
                <a:spcPct val="120000"/>
              </a:lnSpc>
              <a:buNone/>
            </a:pPr>
            <a:r>
              <a:rPr lang="en-US" sz="3400" dirty="0" smtClean="0"/>
              <a:t>a) </a:t>
            </a:r>
            <a:r>
              <a:rPr lang="en-US" sz="3400" dirty="0"/>
              <a:t>The mouse with the normal tail must have low levels of Protein X </a:t>
            </a:r>
            <a:endParaRPr lang="en-US" sz="3400" dirty="0" smtClean="0"/>
          </a:p>
          <a:p>
            <a:pPr marL="0" indent="0">
              <a:lnSpc>
                <a:spcPct val="120000"/>
              </a:lnSpc>
              <a:buNone/>
            </a:pPr>
            <a:r>
              <a:rPr lang="en-US" sz="3400" dirty="0" smtClean="0"/>
              <a:t>b) </a:t>
            </a:r>
            <a:r>
              <a:rPr lang="en-US" sz="3400" dirty="0"/>
              <a:t>The mouse with the normal tail must have low levels of Protein X and the mouse with a very long tail must have higher levels of Protein X </a:t>
            </a:r>
            <a:endParaRPr lang="en-US" sz="3400" dirty="0" smtClean="0"/>
          </a:p>
          <a:p>
            <a:pPr marL="0" indent="0">
              <a:lnSpc>
                <a:spcPct val="120000"/>
              </a:lnSpc>
              <a:buNone/>
            </a:pPr>
            <a:r>
              <a:rPr lang="en-US" sz="3400" dirty="0" smtClean="0"/>
              <a:t>c)</a:t>
            </a:r>
            <a:r>
              <a:rPr lang="en-US" sz="3400" dirty="0"/>
              <a:t> The mouse with the normal tail could have high levels of Protein X and the mouse with the very long tail could have lower levels of Protein X </a:t>
            </a:r>
            <a:endParaRPr lang="en-US" sz="3400" dirty="0" smtClean="0"/>
          </a:p>
          <a:p>
            <a:pPr marL="0" indent="0">
              <a:lnSpc>
                <a:spcPct val="120000"/>
              </a:lnSpc>
              <a:buNone/>
            </a:pPr>
            <a:r>
              <a:rPr lang="en-US" sz="3400" dirty="0" smtClean="0"/>
              <a:t>d) </a:t>
            </a:r>
            <a:r>
              <a:rPr lang="en-US" sz="3400" dirty="0"/>
              <a:t>The mouse with the normal tail could have high levels of protein X, but the mouse with the very long tail must have even higher levels of Protein X </a:t>
            </a:r>
            <a:endParaRPr lang="en-US" sz="3400" dirty="0" smtClean="0"/>
          </a:p>
          <a:p>
            <a:pPr marL="0" indent="0">
              <a:buNone/>
            </a:pPr>
            <a:endParaRPr lang="en-US" dirty="0"/>
          </a:p>
        </p:txBody>
      </p:sp>
    </p:spTree>
    <p:extLst>
      <p:ext uri="{BB962C8B-B14F-4D97-AF65-F5344CB8AC3E}">
        <p14:creationId xmlns:p14="http://schemas.microsoft.com/office/powerpoint/2010/main" val="1218518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77" y="297918"/>
            <a:ext cx="8795172" cy="6560082"/>
          </a:xfrm>
        </p:spPr>
        <p:txBody>
          <a:bodyPr>
            <a:normAutofit fontScale="47500" lnSpcReduction="20000"/>
          </a:bodyPr>
          <a:lstStyle/>
          <a:p>
            <a:pPr marL="0" indent="0">
              <a:lnSpc>
                <a:spcPct val="120000"/>
              </a:lnSpc>
              <a:buNone/>
            </a:pPr>
            <a:r>
              <a:rPr lang="en-US" sz="4200" dirty="0" smtClean="0"/>
              <a:t>Q21: A </a:t>
            </a:r>
            <a:r>
              <a:rPr lang="en-US" sz="4200" dirty="0"/>
              <a:t>competing lab also wants to discover what causes some mice to grow longer tails but takes a different approach to yours. Your lab decided to manipulate the amount of Protein X found in young mice, keep them in identical conditions, and then compare tail lengths. The competing lab uses data from a large database showing the relative amounts of </a:t>
            </a:r>
            <a:r>
              <a:rPr lang="en-US" sz="4200" b="1" dirty="0"/>
              <a:t>all </a:t>
            </a:r>
            <a:r>
              <a:rPr lang="en-US" sz="4200" dirty="0"/>
              <a:t>proteins in mice. Researchers from the competing lab compare patterns in these data for mice with very long tails and mice with normal ones to look for any large differences. </a:t>
            </a:r>
            <a:endParaRPr lang="en-US" sz="4200" dirty="0" smtClean="0"/>
          </a:p>
          <a:p>
            <a:pPr marL="0" indent="0">
              <a:lnSpc>
                <a:spcPct val="120000"/>
              </a:lnSpc>
              <a:buNone/>
            </a:pPr>
            <a:endParaRPr lang="en-US" sz="4200" dirty="0" smtClean="0"/>
          </a:p>
          <a:p>
            <a:pPr marL="0" indent="0">
              <a:lnSpc>
                <a:spcPct val="120000"/>
              </a:lnSpc>
              <a:buNone/>
            </a:pPr>
            <a:r>
              <a:rPr lang="en-US" sz="4200" dirty="0" smtClean="0"/>
              <a:t>Which </a:t>
            </a:r>
            <a:r>
              <a:rPr lang="en-US" sz="4200" dirty="0"/>
              <a:t>of the following statements provides an accurate comparison of the conclusions that can be made by the competing lab and yours? </a:t>
            </a:r>
            <a:endParaRPr lang="en-US" sz="4200" dirty="0" smtClean="0"/>
          </a:p>
          <a:p>
            <a:pPr marL="0" indent="0">
              <a:lnSpc>
                <a:spcPct val="120000"/>
              </a:lnSpc>
              <a:buNone/>
            </a:pPr>
            <a:endParaRPr lang="en-US" sz="4200" dirty="0"/>
          </a:p>
          <a:p>
            <a:pPr marL="0" indent="0">
              <a:lnSpc>
                <a:spcPct val="120000"/>
              </a:lnSpc>
              <a:buNone/>
            </a:pPr>
            <a:r>
              <a:rPr lang="en-US" sz="4200" dirty="0" smtClean="0"/>
              <a:t>a) </a:t>
            </a:r>
            <a:r>
              <a:rPr lang="en-US" sz="4200" dirty="0"/>
              <a:t>The competing lab can conclude whether the amount of Protein X present affects tail length, but yours cannot </a:t>
            </a:r>
            <a:endParaRPr lang="en-US" sz="4200" dirty="0" smtClean="0"/>
          </a:p>
          <a:p>
            <a:pPr marL="0" indent="0">
              <a:lnSpc>
                <a:spcPct val="120000"/>
              </a:lnSpc>
              <a:buNone/>
            </a:pPr>
            <a:r>
              <a:rPr lang="en-US" sz="4200" dirty="0" smtClean="0"/>
              <a:t>b) </a:t>
            </a:r>
            <a:r>
              <a:rPr lang="en-US" sz="4200" dirty="0"/>
              <a:t>The competing lab cannot conclude whether the amount of Protein X present affects tail length, but yours can </a:t>
            </a:r>
            <a:endParaRPr lang="en-US" sz="4200" dirty="0" smtClean="0"/>
          </a:p>
          <a:p>
            <a:pPr marL="0" indent="0">
              <a:lnSpc>
                <a:spcPct val="120000"/>
              </a:lnSpc>
              <a:buNone/>
            </a:pPr>
            <a:r>
              <a:rPr lang="en-US" sz="4200" dirty="0" smtClean="0"/>
              <a:t>c) </a:t>
            </a:r>
            <a:r>
              <a:rPr lang="en-US" sz="4200" dirty="0"/>
              <a:t>Both the competing lab and your lab can conclude whether the amount of Protein X present affects tail length </a:t>
            </a:r>
            <a:endParaRPr lang="en-US" sz="4200" dirty="0" smtClean="0"/>
          </a:p>
          <a:p>
            <a:pPr marL="0" indent="0">
              <a:lnSpc>
                <a:spcPct val="120000"/>
              </a:lnSpc>
              <a:buNone/>
            </a:pPr>
            <a:r>
              <a:rPr lang="en-US" sz="4200" dirty="0" smtClean="0"/>
              <a:t>d)</a:t>
            </a:r>
            <a:r>
              <a:rPr lang="en-US" sz="4200" dirty="0"/>
              <a:t> Neither the competing lab nor your lab can conclude whether the amount of Protein X present affects tail length </a:t>
            </a:r>
            <a:endParaRPr lang="en-US" sz="4200" dirty="0" smtClean="0"/>
          </a:p>
          <a:p>
            <a:pPr marL="0" indent="0">
              <a:buNone/>
            </a:pPr>
            <a:endParaRPr lang="en-US" dirty="0" smtClean="0"/>
          </a:p>
          <a:p>
            <a:endParaRPr lang="en-US" dirty="0"/>
          </a:p>
        </p:txBody>
      </p:sp>
    </p:spTree>
    <p:extLst>
      <p:ext uri="{BB962C8B-B14F-4D97-AF65-F5344CB8AC3E}">
        <p14:creationId xmlns:p14="http://schemas.microsoft.com/office/powerpoint/2010/main" val="2430140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454" y="266558"/>
            <a:ext cx="8795172" cy="6303324"/>
          </a:xfrm>
        </p:spPr>
        <p:txBody>
          <a:bodyPr>
            <a:normAutofit fontScale="32500" lnSpcReduction="20000"/>
          </a:bodyPr>
          <a:lstStyle/>
          <a:p>
            <a:pPr marL="0" indent="0">
              <a:lnSpc>
                <a:spcPct val="120000"/>
              </a:lnSpc>
              <a:buNone/>
            </a:pPr>
            <a:r>
              <a:rPr lang="en-US" sz="6200" dirty="0" smtClean="0"/>
              <a:t>Q22: A </a:t>
            </a:r>
            <a:r>
              <a:rPr lang="en-US" sz="6200" dirty="0"/>
              <a:t>colleague performed a series of experiments in rats (a species that is very closely related to mice). This colleague found that a protein called “Protein Y” directly caused rats to grow very long tails, but Protein Y was only present if these rats also had high levels of Protein X.  </a:t>
            </a:r>
            <a:r>
              <a:rPr lang="en-US" sz="6200" dirty="0" smtClean="0"/>
              <a:t>If </a:t>
            </a:r>
            <a:r>
              <a:rPr lang="en-US" sz="6200" dirty="0"/>
              <a:t>you were to test whether tail length in mice is determined in the same way as it is in rats, which of the following pairs of hypotheses should you test? </a:t>
            </a:r>
            <a:endParaRPr lang="en-US" sz="6200" dirty="0" smtClean="0">
              <a:effectLst/>
            </a:endParaRPr>
          </a:p>
          <a:p>
            <a:pPr marL="0" indent="0">
              <a:lnSpc>
                <a:spcPct val="120000"/>
              </a:lnSpc>
              <a:buNone/>
            </a:pPr>
            <a:endParaRPr lang="en-US" sz="6200" dirty="0" smtClean="0"/>
          </a:p>
          <a:p>
            <a:pPr marL="0" indent="0">
              <a:lnSpc>
                <a:spcPct val="120000"/>
              </a:lnSpc>
              <a:buNone/>
            </a:pPr>
            <a:r>
              <a:rPr lang="en-US" sz="6200" dirty="0" smtClean="0"/>
              <a:t>Pair </a:t>
            </a:r>
            <a:r>
              <a:rPr lang="en-US" sz="6200" dirty="0"/>
              <a:t>1: ‘Protein X has no direct effect on tail length in mice’, and ‘Protein X has a direct effect on tail length in mice’</a:t>
            </a:r>
            <a:br>
              <a:rPr lang="en-US" sz="6200" dirty="0"/>
            </a:br>
            <a:r>
              <a:rPr lang="en-US" sz="6200" dirty="0"/>
              <a:t>Pair 2: ‘Protein Y’ has no direct effect on tail length in mice’, and ‘Protein Y’ has a direct effect on tail length in mice’ </a:t>
            </a:r>
            <a:endParaRPr lang="en-US" sz="6200" dirty="0" smtClean="0"/>
          </a:p>
          <a:p>
            <a:pPr marL="0" indent="0">
              <a:lnSpc>
                <a:spcPct val="120000"/>
              </a:lnSpc>
              <a:buNone/>
            </a:pPr>
            <a:r>
              <a:rPr lang="en-US" sz="6200" dirty="0"/>
              <a:t>Pair 3: ‘Protein X has no direct effect on Protein Y’, and ‘Protein X has a direct effect on Protein Y’ </a:t>
            </a:r>
            <a:endParaRPr lang="en-US" sz="6200" dirty="0" smtClean="0"/>
          </a:p>
          <a:p>
            <a:pPr marL="0" indent="0">
              <a:lnSpc>
                <a:spcPct val="120000"/>
              </a:lnSpc>
              <a:buNone/>
            </a:pPr>
            <a:endParaRPr lang="en-US" sz="6200" dirty="0"/>
          </a:p>
          <a:p>
            <a:pPr marL="0" indent="0">
              <a:lnSpc>
                <a:spcPct val="120000"/>
              </a:lnSpc>
              <a:buNone/>
            </a:pPr>
            <a:r>
              <a:rPr lang="en-US" sz="6200" dirty="0" smtClean="0"/>
              <a:t>a) Only Pair 3</a:t>
            </a:r>
          </a:p>
          <a:p>
            <a:pPr marL="0" indent="0">
              <a:lnSpc>
                <a:spcPct val="120000"/>
              </a:lnSpc>
              <a:buNone/>
            </a:pPr>
            <a:r>
              <a:rPr lang="en-US" sz="6200" dirty="0" smtClean="0"/>
              <a:t>b) Only Pairs 1 and 2</a:t>
            </a:r>
          </a:p>
          <a:p>
            <a:pPr marL="0" indent="0">
              <a:lnSpc>
                <a:spcPct val="120000"/>
              </a:lnSpc>
              <a:buNone/>
            </a:pPr>
            <a:r>
              <a:rPr lang="en-US" sz="6200" dirty="0" smtClean="0"/>
              <a:t>c) Either pairs 1 and 3, or pairs 2 and 3</a:t>
            </a:r>
          </a:p>
          <a:p>
            <a:pPr marL="0" indent="0">
              <a:lnSpc>
                <a:spcPct val="120000"/>
              </a:lnSpc>
              <a:buNone/>
            </a:pPr>
            <a:r>
              <a:rPr lang="en-US" sz="6200" dirty="0" smtClean="0"/>
              <a:t>d) Pairs 1, 2 and 3</a:t>
            </a:r>
          </a:p>
          <a:p>
            <a:pPr marL="0" indent="0">
              <a:buNone/>
            </a:pPr>
            <a:endParaRPr lang="en-US" dirty="0"/>
          </a:p>
        </p:txBody>
      </p:sp>
    </p:spTree>
    <p:extLst>
      <p:ext uri="{BB962C8B-B14F-4D97-AF65-F5344CB8AC3E}">
        <p14:creationId xmlns:p14="http://schemas.microsoft.com/office/powerpoint/2010/main" val="4103482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43" y="235200"/>
            <a:ext cx="8654073" cy="6350362"/>
          </a:xfrm>
        </p:spPr>
        <p:txBody>
          <a:bodyPr>
            <a:normAutofit fontScale="92500" lnSpcReduction="10000"/>
          </a:bodyPr>
          <a:lstStyle/>
          <a:p>
            <a:pPr marL="0" indent="0">
              <a:lnSpc>
                <a:spcPct val="110000"/>
              </a:lnSpc>
              <a:buNone/>
            </a:pPr>
            <a:r>
              <a:rPr lang="en-US" sz="2600" dirty="0" smtClean="0"/>
              <a:t>Q23: Imagine </a:t>
            </a:r>
            <a:r>
              <a:rPr lang="en-US" sz="2600" dirty="0"/>
              <a:t>that you discovered there was not enough evidence to support a direct, causal relationship between Protein X and increased tail length in mice. </a:t>
            </a:r>
            <a:endParaRPr lang="en-US" sz="2600" dirty="0" smtClean="0"/>
          </a:p>
          <a:p>
            <a:pPr marL="0" indent="0">
              <a:lnSpc>
                <a:spcPct val="110000"/>
              </a:lnSpc>
              <a:buNone/>
            </a:pPr>
            <a:endParaRPr lang="en-US" sz="2600" dirty="0" smtClean="0"/>
          </a:p>
          <a:p>
            <a:pPr marL="0" indent="0">
              <a:lnSpc>
                <a:spcPct val="110000"/>
              </a:lnSpc>
              <a:buNone/>
            </a:pPr>
            <a:r>
              <a:rPr lang="en-US" sz="2600" dirty="0" smtClean="0"/>
              <a:t>How </a:t>
            </a:r>
            <a:r>
              <a:rPr lang="en-US" sz="2600" dirty="0"/>
              <a:t>should you report the results of your experiment? </a:t>
            </a:r>
            <a:endParaRPr lang="en-US" sz="2600" dirty="0" smtClean="0"/>
          </a:p>
          <a:p>
            <a:pPr marL="0" indent="0">
              <a:lnSpc>
                <a:spcPct val="110000"/>
              </a:lnSpc>
              <a:buNone/>
            </a:pPr>
            <a:endParaRPr lang="en-US" sz="2600" dirty="0" smtClean="0"/>
          </a:p>
          <a:p>
            <a:pPr marL="0" indent="0">
              <a:lnSpc>
                <a:spcPct val="110000"/>
              </a:lnSpc>
              <a:buNone/>
            </a:pPr>
            <a:r>
              <a:rPr lang="en-US" sz="2600" dirty="0" smtClean="0"/>
              <a:t>a) </a:t>
            </a:r>
            <a:r>
              <a:rPr lang="en-US" sz="2600" dirty="0"/>
              <a:t>The experiment was a failure because it did not show which factors affect tail length in mice </a:t>
            </a:r>
            <a:endParaRPr lang="en-US" sz="2600" dirty="0" smtClean="0"/>
          </a:p>
          <a:p>
            <a:pPr marL="0" indent="0">
              <a:lnSpc>
                <a:spcPct val="110000"/>
              </a:lnSpc>
              <a:buNone/>
            </a:pPr>
            <a:r>
              <a:rPr lang="en-US" sz="2600" dirty="0" smtClean="0"/>
              <a:t>b) </a:t>
            </a:r>
            <a:r>
              <a:rPr lang="en-US" sz="2600" dirty="0"/>
              <a:t>The experiment was a failure because it did not show which factors affect tail length in mice, but it was also a success because it improved methodology </a:t>
            </a:r>
            <a:endParaRPr lang="en-US" sz="2600" dirty="0" smtClean="0"/>
          </a:p>
          <a:p>
            <a:pPr marL="0" indent="0">
              <a:lnSpc>
                <a:spcPct val="110000"/>
              </a:lnSpc>
              <a:buNone/>
            </a:pPr>
            <a:r>
              <a:rPr lang="en-US" sz="2600" dirty="0" smtClean="0"/>
              <a:t>c) </a:t>
            </a:r>
            <a:r>
              <a:rPr lang="en-US" sz="2600" dirty="0"/>
              <a:t>The experiment was a success because it showed other factors must directly control growth of mice tails </a:t>
            </a:r>
            <a:endParaRPr lang="en-US" sz="2600" dirty="0" smtClean="0"/>
          </a:p>
          <a:p>
            <a:pPr marL="0" indent="0">
              <a:lnSpc>
                <a:spcPct val="110000"/>
              </a:lnSpc>
              <a:buNone/>
            </a:pPr>
            <a:r>
              <a:rPr lang="en-US" sz="2600" dirty="0" smtClean="0"/>
              <a:t>d) </a:t>
            </a:r>
            <a:r>
              <a:rPr lang="en-US" sz="2600" dirty="0"/>
              <a:t>The experiment was a success because it showed Protein X does not affect tail length in mice </a:t>
            </a:r>
            <a:endParaRPr lang="en-US" sz="2600" dirty="0" smtClean="0"/>
          </a:p>
          <a:p>
            <a:pPr marL="0" indent="0">
              <a:buNone/>
            </a:pPr>
            <a:endParaRPr lang="en-US" dirty="0"/>
          </a:p>
        </p:txBody>
      </p:sp>
    </p:spTree>
    <p:extLst>
      <p:ext uri="{BB962C8B-B14F-4D97-AF65-F5344CB8AC3E}">
        <p14:creationId xmlns:p14="http://schemas.microsoft.com/office/powerpoint/2010/main" val="1156647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6558"/>
            <a:ext cx="9143999" cy="6334683"/>
          </a:xfrm>
        </p:spPr>
        <p:txBody>
          <a:bodyPr>
            <a:normAutofit/>
          </a:bodyPr>
          <a:lstStyle/>
          <a:p>
            <a:pPr marL="0" indent="0">
              <a:buNone/>
            </a:pPr>
            <a:r>
              <a:rPr lang="en-US" sz="2500" dirty="0" smtClean="0"/>
              <a:t>Q24: In </a:t>
            </a:r>
            <a:r>
              <a:rPr lang="en-US" sz="2500" dirty="0"/>
              <a:t>another experiment, you assessed whether a new drug was successful in increasing tail length. You tested a null hypothesis (tail length would not be affected by the drug) and an alternate hypothesis (tail length would be affected by the drug). You predicted that mice given the drug would grow longer tails than those in the other group, which were given a placebo (a pill known not to affect tail length). </a:t>
            </a:r>
            <a:endParaRPr lang="en-US" sz="2500" dirty="0" smtClean="0"/>
          </a:p>
          <a:p>
            <a:pPr marL="0" indent="0">
              <a:buNone/>
            </a:pPr>
            <a:r>
              <a:rPr lang="en-US" sz="2500" dirty="0"/>
              <a:t>Which of the following things would need to happen at the end of this experiment for it to be considered a success? </a:t>
            </a:r>
            <a:endParaRPr lang="en-US" sz="2500" dirty="0" smtClean="0"/>
          </a:p>
          <a:p>
            <a:pPr marL="0" indent="0">
              <a:buNone/>
            </a:pPr>
            <a:endParaRPr lang="en-US" sz="2500" dirty="0"/>
          </a:p>
          <a:p>
            <a:pPr marL="0" indent="0">
              <a:buNone/>
            </a:pPr>
            <a:r>
              <a:rPr lang="en-US" sz="2500" dirty="0" smtClean="0"/>
              <a:t>a) </a:t>
            </a:r>
            <a:r>
              <a:rPr lang="en-US" sz="2500" dirty="0"/>
              <a:t>You would be able to conclude whether tail length was affected by the drug </a:t>
            </a:r>
            <a:endParaRPr lang="en-US" sz="2500" dirty="0" smtClean="0"/>
          </a:p>
          <a:p>
            <a:pPr marL="0" indent="0">
              <a:buNone/>
            </a:pPr>
            <a:r>
              <a:rPr lang="en-US" sz="2500" dirty="0" smtClean="0"/>
              <a:t>b) </a:t>
            </a:r>
            <a:r>
              <a:rPr lang="en-US" sz="2500" dirty="0"/>
              <a:t>You would be able to reject the null hypothesis </a:t>
            </a:r>
            <a:endParaRPr lang="en-US" sz="2500" dirty="0" smtClean="0"/>
          </a:p>
          <a:p>
            <a:pPr marL="0" indent="0">
              <a:buNone/>
            </a:pPr>
            <a:r>
              <a:rPr lang="en-US" sz="2500" dirty="0" smtClean="0"/>
              <a:t>c) </a:t>
            </a:r>
            <a:r>
              <a:rPr lang="en-US" sz="2500" dirty="0"/>
              <a:t>You would be able to accept your prediction was correct </a:t>
            </a:r>
            <a:endParaRPr lang="en-US" sz="2500" dirty="0" smtClean="0"/>
          </a:p>
          <a:p>
            <a:pPr marL="0" indent="0">
              <a:buNone/>
            </a:pPr>
            <a:r>
              <a:rPr lang="en-US" sz="2500" dirty="0" smtClean="0"/>
              <a:t>d) </a:t>
            </a:r>
            <a:r>
              <a:rPr lang="en-US" sz="2500" dirty="0"/>
              <a:t>All three of the above would need to happen (answers, a, b, and </a:t>
            </a:r>
            <a:r>
              <a:rPr lang="en-US" sz="2500" dirty="0" smtClean="0"/>
              <a:t>c</a:t>
            </a:r>
            <a:r>
              <a:rPr lang="en-US" sz="2500" dirty="0"/>
              <a:t>)</a:t>
            </a:r>
            <a:endParaRPr lang="en-US" sz="2500" dirty="0" smtClean="0"/>
          </a:p>
          <a:p>
            <a:endParaRPr lang="en-US" dirty="0"/>
          </a:p>
        </p:txBody>
      </p:sp>
    </p:spTree>
    <p:extLst>
      <p:ext uri="{BB962C8B-B14F-4D97-AF65-F5344CB8AC3E}">
        <p14:creationId xmlns:p14="http://schemas.microsoft.com/office/powerpoint/2010/main" val="731422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487" y="486077"/>
            <a:ext cx="8716784" cy="6162203"/>
          </a:xfrm>
        </p:spPr>
        <p:txBody>
          <a:bodyPr>
            <a:normAutofit/>
          </a:bodyPr>
          <a:lstStyle/>
          <a:p>
            <a:pPr marL="0" indent="0" algn="just">
              <a:buNone/>
            </a:pPr>
            <a:r>
              <a:rPr lang="en-US" sz="2600" dirty="0" smtClean="0"/>
              <a:t>Q1: You </a:t>
            </a:r>
            <a:r>
              <a:rPr lang="en-US" sz="2600" dirty="0"/>
              <a:t>have a total sample of 500 individual cheatgrass plants taken from one area of grassland for use in these experiments (100 in each treatment group). </a:t>
            </a:r>
            <a:r>
              <a:rPr lang="en-US" sz="2600" dirty="0" smtClean="0"/>
              <a:t>Why </a:t>
            </a:r>
            <a:r>
              <a:rPr lang="en-US" sz="2600" dirty="0"/>
              <a:t>should you choose randomly which group each plant is placed in? </a:t>
            </a:r>
            <a:endParaRPr lang="en-US" sz="2600" dirty="0" smtClean="0"/>
          </a:p>
          <a:p>
            <a:pPr marL="0" indent="0" algn="just">
              <a:buNone/>
            </a:pPr>
            <a:endParaRPr lang="en-US" sz="2600" dirty="0" smtClean="0"/>
          </a:p>
          <a:p>
            <a:pPr marL="0" indent="0">
              <a:buNone/>
            </a:pPr>
            <a:r>
              <a:rPr lang="en-US" sz="2600" dirty="0" smtClean="0"/>
              <a:t>a) </a:t>
            </a:r>
            <a:r>
              <a:rPr lang="en-US" sz="2600" dirty="0"/>
              <a:t>It should lead to plants with variable characteristics being distributed fairly evenly </a:t>
            </a:r>
            <a:endParaRPr lang="en-US" sz="2600" dirty="0" smtClean="0"/>
          </a:p>
          <a:p>
            <a:pPr marL="0" indent="0">
              <a:buNone/>
            </a:pPr>
            <a:r>
              <a:rPr lang="en-US" sz="2600" dirty="0"/>
              <a:t>b) It should remove the chance that non- controlled factors will influence the results </a:t>
            </a:r>
            <a:endParaRPr lang="en-US" sz="2600" dirty="0" smtClean="0"/>
          </a:p>
          <a:p>
            <a:pPr marL="0" indent="0">
              <a:buNone/>
            </a:pPr>
            <a:r>
              <a:rPr lang="en-US" sz="2600" dirty="0"/>
              <a:t>c) It should ensure that there is little variation in the plants that are in each group </a:t>
            </a:r>
            <a:endParaRPr lang="en-US" sz="2600" dirty="0" smtClean="0"/>
          </a:p>
          <a:p>
            <a:pPr marL="0" indent="0">
              <a:buNone/>
            </a:pPr>
            <a:r>
              <a:rPr lang="en-US" sz="2600" dirty="0"/>
              <a:t>d) It should provide results that are representative of the whole cheatgrass population </a:t>
            </a:r>
            <a:endParaRPr lang="en-US" sz="26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361738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65" y="219519"/>
            <a:ext cx="8685428" cy="6381721"/>
          </a:xfrm>
        </p:spPr>
        <p:txBody>
          <a:bodyPr>
            <a:noAutofit/>
          </a:bodyPr>
          <a:lstStyle/>
          <a:p>
            <a:pPr marL="0" indent="0">
              <a:buNone/>
            </a:pPr>
            <a:r>
              <a:rPr lang="en-US" sz="2100" dirty="0" smtClean="0"/>
              <a:t>Q25: After </a:t>
            </a:r>
            <a:r>
              <a:rPr lang="en-US" sz="2100" dirty="0"/>
              <a:t>four months, you calculated average (mean) tail length and the variation around the averages for both groups in your experiment. You found that mice in the group given the drug designed to increase tail lengths did indeed grow significantly longer tails than those given the pill known not to affect tail length. </a:t>
            </a:r>
            <a:endParaRPr lang="en-US" sz="2100" dirty="0" smtClean="0"/>
          </a:p>
          <a:p>
            <a:pPr marL="0" indent="0">
              <a:buNone/>
            </a:pPr>
            <a:endParaRPr lang="en-US" sz="2100" dirty="0" smtClean="0"/>
          </a:p>
          <a:p>
            <a:pPr marL="0" indent="0">
              <a:buNone/>
            </a:pPr>
            <a:r>
              <a:rPr lang="en-US" sz="2100" dirty="0" smtClean="0"/>
              <a:t>However</a:t>
            </a:r>
            <a:r>
              <a:rPr lang="en-US" sz="2100" dirty="0"/>
              <a:t>, some of these mice showed much greater tail growth than others. Can you be certain that these differences were due to individual mice varying in certain biological characteristics, such as age, sex and health? </a:t>
            </a:r>
            <a:endParaRPr lang="en-US" sz="2100" dirty="0" smtClean="0"/>
          </a:p>
          <a:p>
            <a:pPr marL="0" indent="0">
              <a:buNone/>
            </a:pPr>
            <a:endParaRPr lang="en-US" sz="2100" dirty="0"/>
          </a:p>
          <a:p>
            <a:pPr marL="0" indent="0">
              <a:buNone/>
            </a:pPr>
            <a:r>
              <a:rPr lang="en-US" sz="2100" dirty="0" smtClean="0"/>
              <a:t>a) </a:t>
            </a:r>
            <a:r>
              <a:rPr lang="en-US" sz="2100" dirty="0"/>
              <a:t>Yes – because there was a significant difference between groups you know the method and equipment is very reliable </a:t>
            </a:r>
            <a:endParaRPr lang="en-US" sz="2100" dirty="0" smtClean="0"/>
          </a:p>
          <a:p>
            <a:pPr marL="0" indent="0">
              <a:buNone/>
            </a:pPr>
            <a:r>
              <a:rPr lang="en-US" sz="2100" dirty="0" smtClean="0"/>
              <a:t>b) </a:t>
            </a:r>
            <a:r>
              <a:rPr lang="en-US" sz="2100" dirty="0"/>
              <a:t>Yes – because you know the drug had a significant effect it can only have been biological differences that led to variation in tail lengths </a:t>
            </a:r>
            <a:endParaRPr lang="en-US" sz="2100" dirty="0" smtClean="0"/>
          </a:p>
          <a:p>
            <a:pPr marL="0" indent="0">
              <a:buNone/>
            </a:pPr>
            <a:r>
              <a:rPr lang="en-US" sz="2100" dirty="0" smtClean="0"/>
              <a:t>c) </a:t>
            </a:r>
            <a:r>
              <a:rPr lang="en-US" sz="2100" dirty="0"/>
              <a:t>No – because if some mice grew longer tails than others in the same treatment group the drug might not have had an effect </a:t>
            </a:r>
            <a:endParaRPr lang="en-US" sz="2100" dirty="0" smtClean="0"/>
          </a:p>
          <a:p>
            <a:pPr marL="0" indent="0">
              <a:buNone/>
            </a:pPr>
            <a:r>
              <a:rPr lang="en-US" sz="2100" dirty="0" smtClean="0"/>
              <a:t>d) </a:t>
            </a:r>
            <a:r>
              <a:rPr lang="en-US" sz="2100" dirty="0"/>
              <a:t>No – because human errors and faulty equipment could have impacted the differences in tail lengths seen in individual mice </a:t>
            </a:r>
            <a:endParaRPr lang="en-US" sz="2100" dirty="0" smtClean="0"/>
          </a:p>
        </p:txBody>
      </p:sp>
    </p:spTree>
    <p:extLst>
      <p:ext uri="{BB962C8B-B14F-4D97-AF65-F5344CB8AC3E}">
        <p14:creationId xmlns:p14="http://schemas.microsoft.com/office/powerpoint/2010/main" val="2444945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520" y="297918"/>
            <a:ext cx="8638396" cy="6256284"/>
          </a:xfrm>
        </p:spPr>
        <p:txBody>
          <a:bodyPr>
            <a:normAutofit fontScale="77500" lnSpcReduction="20000"/>
          </a:bodyPr>
          <a:lstStyle/>
          <a:p>
            <a:pPr marL="0" indent="0">
              <a:lnSpc>
                <a:spcPct val="120000"/>
              </a:lnSpc>
              <a:buNone/>
            </a:pPr>
            <a:r>
              <a:rPr lang="en-US" dirty="0" smtClean="0"/>
              <a:t>Q26: Out </a:t>
            </a:r>
            <a:r>
              <a:rPr lang="en-US" dirty="0"/>
              <a:t>of the 50 mice in the group given the drug, 5 of them barely grew longer tails at all. What should you do to seek further support for your belief that there is a direct link between the drug and mice growing longer tails? </a:t>
            </a:r>
            <a:endParaRPr lang="en-US" dirty="0" smtClean="0"/>
          </a:p>
          <a:p>
            <a:pPr marL="0" indent="0">
              <a:lnSpc>
                <a:spcPct val="120000"/>
              </a:lnSpc>
              <a:buNone/>
            </a:pPr>
            <a:endParaRPr lang="en-US" dirty="0"/>
          </a:p>
          <a:p>
            <a:pPr marL="0" indent="0">
              <a:lnSpc>
                <a:spcPct val="120000"/>
              </a:lnSpc>
              <a:buNone/>
            </a:pPr>
            <a:r>
              <a:rPr lang="en-US" dirty="0" smtClean="0"/>
              <a:t>a) </a:t>
            </a:r>
            <a:r>
              <a:rPr lang="en-US" dirty="0"/>
              <a:t>Give the 5 mice that barely grew longer tails another dose of the drug to see whether they now grow longer tails </a:t>
            </a:r>
            <a:endParaRPr lang="en-US" dirty="0" smtClean="0"/>
          </a:p>
          <a:p>
            <a:pPr marL="0" indent="0">
              <a:lnSpc>
                <a:spcPct val="120000"/>
              </a:lnSpc>
              <a:buNone/>
            </a:pPr>
            <a:r>
              <a:rPr lang="en-US" dirty="0" smtClean="0"/>
              <a:t>b) </a:t>
            </a:r>
            <a:r>
              <a:rPr lang="en-US" dirty="0"/>
              <a:t>Give the 45 mice that did grow much longer tails another dose of it to see whether they grow longer tails again </a:t>
            </a:r>
            <a:endParaRPr lang="en-US" dirty="0" smtClean="0"/>
          </a:p>
          <a:p>
            <a:pPr marL="0" indent="0">
              <a:lnSpc>
                <a:spcPct val="120000"/>
              </a:lnSpc>
              <a:buNone/>
            </a:pPr>
            <a:r>
              <a:rPr lang="en-US" dirty="0" smtClean="0"/>
              <a:t>c) </a:t>
            </a:r>
            <a:r>
              <a:rPr lang="en-US" dirty="0"/>
              <a:t>Give all 100 mice the opposite doses to before (if they had the drug before they will now have the pill known to have no effect) to see if the results are the opposite </a:t>
            </a:r>
            <a:endParaRPr lang="en-US" dirty="0" smtClean="0"/>
          </a:p>
          <a:p>
            <a:pPr marL="0" indent="0">
              <a:lnSpc>
                <a:spcPct val="120000"/>
              </a:lnSpc>
              <a:buNone/>
            </a:pPr>
            <a:r>
              <a:rPr lang="en-US" dirty="0" smtClean="0"/>
              <a:t>d) </a:t>
            </a:r>
            <a:r>
              <a:rPr lang="en-US" dirty="0"/>
              <a:t>Start again with 100 mice that have never been tested before, split 50 into each group and see whether results are similar to the first experiment </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050484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519" y="297918"/>
            <a:ext cx="8560007" cy="6256284"/>
          </a:xfrm>
        </p:spPr>
        <p:txBody>
          <a:bodyPr>
            <a:normAutofit fontScale="70000" lnSpcReduction="20000"/>
          </a:bodyPr>
          <a:lstStyle/>
          <a:p>
            <a:pPr marL="0" indent="0">
              <a:lnSpc>
                <a:spcPct val="120000"/>
              </a:lnSpc>
              <a:buNone/>
            </a:pPr>
            <a:r>
              <a:rPr lang="en-US" sz="3400" dirty="0" smtClean="0"/>
              <a:t>Q27: There </a:t>
            </a:r>
            <a:r>
              <a:rPr lang="en-US" sz="3400" dirty="0"/>
              <a:t>are many potential sources of error that could bias your results in any experiment, such as biological variation or other factors not being kept constant between different treatment groups. Which of the following statements describes the consistency with which sources of error affect experiments when they are repeated for a second time (trial)? </a:t>
            </a:r>
            <a:endParaRPr lang="en-US" sz="3400" dirty="0" smtClean="0"/>
          </a:p>
          <a:p>
            <a:pPr marL="0" indent="0">
              <a:lnSpc>
                <a:spcPct val="120000"/>
              </a:lnSpc>
              <a:buNone/>
            </a:pPr>
            <a:endParaRPr lang="en-US" sz="3400" dirty="0"/>
          </a:p>
          <a:p>
            <a:pPr marL="0" indent="0">
              <a:lnSpc>
                <a:spcPct val="120000"/>
              </a:lnSpc>
              <a:buNone/>
            </a:pPr>
            <a:r>
              <a:rPr lang="en-US" sz="3400" dirty="0" smtClean="0"/>
              <a:t>a) </a:t>
            </a:r>
            <a:r>
              <a:rPr lang="en-US" sz="3400" dirty="0"/>
              <a:t>The source of error that affected the first trial more than other sources will also affect the second one more than other sources </a:t>
            </a:r>
            <a:endParaRPr lang="en-US" sz="3400" dirty="0" smtClean="0"/>
          </a:p>
          <a:p>
            <a:pPr marL="0" indent="0">
              <a:lnSpc>
                <a:spcPct val="120000"/>
              </a:lnSpc>
              <a:buNone/>
            </a:pPr>
            <a:r>
              <a:rPr lang="en-US" sz="3400" dirty="0" smtClean="0"/>
              <a:t>b) </a:t>
            </a:r>
            <a:r>
              <a:rPr lang="en-US" sz="3400" dirty="0"/>
              <a:t>The source of error that most affected the first trial will also affect the second one but to a lesser degree </a:t>
            </a:r>
            <a:endParaRPr lang="en-US" sz="3400" dirty="0" smtClean="0"/>
          </a:p>
          <a:p>
            <a:pPr marL="0" indent="0">
              <a:lnSpc>
                <a:spcPct val="120000"/>
              </a:lnSpc>
              <a:buNone/>
            </a:pPr>
            <a:r>
              <a:rPr lang="en-US" sz="3400" dirty="0" smtClean="0"/>
              <a:t>c) </a:t>
            </a:r>
            <a:r>
              <a:rPr lang="en-US" sz="3400" dirty="0"/>
              <a:t>A source of error that affected the first trial in a major way will affect the second one in a major way </a:t>
            </a:r>
            <a:endParaRPr lang="en-US" sz="3400" dirty="0" smtClean="0"/>
          </a:p>
          <a:p>
            <a:pPr marL="0" indent="0">
              <a:lnSpc>
                <a:spcPct val="120000"/>
              </a:lnSpc>
              <a:buNone/>
            </a:pPr>
            <a:r>
              <a:rPr lang="en-US" sz="3400" dirty="0" smtClean="0"/>
              <a:t>d) </a:t>
            </a:r>
            <a:r>
              <a:rPr lang="en-US" sz="3400" dirty="0"/>
              <a:t>A source of error that affected the first trial in a minor way could affect the second one in a major way </a:t>
            </a:r>
            <a:endParaRPr lang="en-US" sz="3400" dirty="0" smtClean="0"/>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4072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132" y="376318"/>
            <a:ext cx="8810850" cy="6115164"/>
          </a:xfrm>
        </p:spPr>
        <p:txBody>
          <a:bodyPr>
            <a:normAutofit fontScale="85000" lnSpcReduction="10000"/>
          </a:bodyPr>
          <a:lstStyle/>
          <a:p>
            <a:pPr marL="0" indent="0">
              <a:lnSpc>
                <a:spcPct val="120000"/>
              </a:lnSpc>
              <a:buNone/>
            </a:pPr>
            <a:r>
              <a:rPr lang="en-US" sz="2800" dirty="0" smtClean="0"/>
              <a:t>Q2: Which </a:t>
            </a:r>
            <a:r>
              <a:rPr lang="en-US" sz="2800" dirty="0"/>
              <a:t>of the following potential hypotheses can be tested in multiple species comparisons/the whole experiment (</a:t>
            </a:r>
            <a:r>
              <a:rPr lang="en-US" sz="2800" b="1" dirty="0"/>
              <a:t>i.e. cheatgrass v species A, cheatgrass v species B, cheatgrass v species C and cheatgrass v species D)</a:t>
            </a:r>
            <a:r>
              <a:rPr lang="en-US" sz="2800" dirty="0"/>
              <a:t>? </a:t>
            </a:r>
            <a:endParaRPr lang="en-US" sz="2800" dirty="0" smtClean="0"/>
          </a:p>
          <a:p>
            <a:pPr marL="0" indent="0">
              <a:buNone/>
            </a:pPr>
            <a:endParaRPr lang="en-US" sz="2600" dirty="0" smtClean="0"/>
          </a:p>
          <a:p>
            <a:pPr marL="0" indent="0">
              <a:buNone/>
            </a:pPr>
            <a:r>
              <a:rPr lang="en-US" sz="2600" dirty="0" smtClean="0"/>
              <a:t>H1</a:t>
            </a:r>
            <a:r>
              <a:rPr lang="en-US" sz="2600" dirty="0"/>
              <a:t>: Other species (A, B, C, D) will have no effect on cheatgrass growth rate</a:t>
            </a:r>
            <a:br>
              <a:rPr lang="en-US" sz="2600" dirty="0"/>
            </a:br>
            <a:r>
              <a:rPr lang="en-US" sz="2600" dirty="0"/>
              <a:t>H2: Other species (A, B, C, D) will have an effect on cheatgrass growth rate </a:t>
            </a:r>
            <a:endParaRPr lang="en-US" sz="2600" dirty="0" smtClean="0"/>
          </a:p>
          <a:p>
            <a:pPr marL="0" indent="0">
              <a:buNone/>
            </a:pPr>
            <a:r>
              <a:rPr lang="en-US" sz="2600" dirty="0"/>
              <a:t>H3: Cheatgrass will grow slower when it is in the presence of another species</a:t>
            </a:r>
            <a:br>
              <a:rPr lang="en-US" sz="2600" dirty="0"/>
            </a:br>
            <a:r>
              <a:rPr lang="en-US" sz="2600" dirty="0"/>
              <a:t>H4: Cheatgrass will grow quicker when it is grown in the presence of some other species </a:t>
            </a:r>
            <a:endParaRPr lang="en-US" sz="2600" dirty="0" smtClean="0"/>
          </a:p>
          <a:p>
            <a:pPr marL="0" indent="0">
              <a:buNone/>
            </a:pPr>
            <a:endParaRPr lang="en-US" sz="2600" dirty="0" smtClean="0"/>
          </a:p>
          <a:p>
            <a:pPr marL="0" indent="0">
              <a:buNone/>
            </a:pPr>
            <a:r>
              <a:rPr lang="en-US" sz="2600" dirty="0" smtClean="0"/>
              <a:t>a) Only H1 and H2</a:t>
            </a:r>
          </a:p>
          <a:p>
            <a:pPr marL="0" indent="0">
              <a:buNone/>
            </a:pPr>
            <a:r>
              <a:rPr lang="en-US" sz="2600" dirty="0" smtClean="0"/>
              <a:t>b) Either H1 or H2, and either H3 or H4</a:t>
            </a:r>
          </a:p>
          <a:p>
            <a:pPr marL="0" indent="0">
              <a:buNone/>
            </a:pPr>
            <a:r>
              <a:rPr lang="en-US" sz="2600" dirty="0" smtClean="0"/>
              <a:t>c) Both H1 and H2, and either H3 or H4</a:t>
            </a:r>
          </a:p>
          <a:p>
            <a:pPr marL="0" indent="0">
              <a:buNone/>
            </a:pPr>
            <a:r>
              <a:rPr lang="en-US" sz="2600" dirty="0" smtClean="0"/>
              <a:t>d) H1, H2, H3 and H4</a:t>
            </a:r>
            <a:endParaRPr lang="en-US" sz="2600" dirty="0"/>
          </a:p>
          <a:p>
            <a:pPr marL="0" indent="0">
              <a:buNone/>
            </a:pPr>
            <a:endParaRPr lang="en-US" sz="2600" dirty="0" smtClean="0"/>
          </a:p>
          <a:p>
            <a:endParaRPr lang="en-US" dirty="0"/>
          </a:p>
        </p:txBody>
      </p:sp>
    </p:spTree>
    <p:extLst>
      <p:ext uri="{BB962C8B-B14F-4D97-AF65-F5344CB8AC3E}">
        <p14:creationId xmlns:p14="http://schemas.microsoft.com/office/powerpoint/2010/main" val="17568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420" y="439038"/>
            <a:ext cx="9018579" cy="6068124"/>
          </a:xfrm>
        </p:spPr>
        <p:txBody>
          <a:bodyPr>
            <a:normAutofit fontScale="77500" lnSpcReduction="20000"/>
          </a:bodyPr>
          <a:lstStyle/>
          <a:p>
            <a:pPr marL="0" indent="0">
              <a:lnSpc>
                <a:spcPct val="120000"/>
              </a:lnSpc>
              <a:buNone/>
            </a:pPr>
            <a:r>
              <a:rPr lang="en-US" sz="3400" dirty="0" smtClean="0"/>
              <a:t>Q3: Which </a:t>
            </a:r>
            <a:r>
              <a:rPr lang="en-US" sz="3400" dirty="0"/>
              <a:t>of the following potential hypotheses (H1, H2, H3 and H4) can be tested in a </a:t>
            </a:r>
            <a:r>
              <a:rPr lang="en-US" sz="3400" b="1" dirty="0"/>
              <a:t>single </a:t>
            </a:r>
            <a:r>
              <a:rPr lang="en-US" sz="3400" dirty="0"/>
              <a:t>species comparison (</a:t>
            </a:r>
            <a:r>
              <a:rPr lang="en-US" sz="3400" b="1" dirty="0"/>
              <a:t>i.e. cheatgrass v species A</a:t>
            </a:r>
            <a:r>
              <a:rPr lang="en-US" sz="3400" dirty="0"/>
              <a:t>)? </a:t>
            </a:r>
            <a:endParaRPr lang="en-US" sz="3400" dirty="0" smtClean="0"/>
          </a:p>
          <a:p>
            <a:pPr marL="0" indent="0">
              <a:buNone/>
            </a:pPr>
            <a:endParaRPr lang="en-US" sz="3100" dirty="0" smtClean="0"/>
          </a:p>
          <a:p>
            <a:pPr marL="0" indent="0">
              <a:lnSpc>
                <a:spcPct val="120000"/>
              </a:lnSpc>
              <a:buNone/>
            </a:pPr>
            <a:r>
              <a:rPr lang="en-US" sz="3100" dirty="0"/>
              <a:t>H1: Species A will have no effect on cheatgrass growth rate</a:t>
            </a:r>
            <a:br>
              <a:rPr lang="en-US" sz="3100" dirty="0"/>
            </a:br>
            <a:r>
              <a:rPr lang="en-US" sz="3100" dirty="0"/>
              <a:t>H2: Species A will have an effect on cheatgrass growth rate </a:t>
            </a:r>
            <a:endParaRPr lang="en-US" sz="3100" dirty="0" smtClean="0"/>
          </a:p>
          <a:p>
            <a:pPr marL="0" indent="0">
              <a:lnSpc>
                <a:spcPct val="120000"/>
              </a:lnSpc>
              <a:buNone/>
            </a:pPr>
            <a:r>
              <a:rPr lang="en-US" sz="3100" dirty="0"/>
              <a:t>H3: Cheatgrass will grow faster when it is in the presence of Species A</a:t>
            </a:r>
            <a:br>
              <a:rPr lang="en-US" sz="3100" dirty="0"/>
            </a:br>
            <a:r>
              <a:rPr lang="en-US" sz="3100" dirty="0"/>
              <a:t>H4: Cheatgrass will grow slower when it is in the presence of Species A </a:t>
            </a:r>
            <a:endParaRPr lang="en-US" sz="3100" dirty="0" smtClean="0"/>
          </a:p>
          <a:p>
            <a:pPr marL="0" indent="0">
              <a:buNone/>
            </a:pPr>
            <a:endParaRPr lang="en-US" dirty="0" smtClean="0"/>
          </a:p>
          <a:p>
            <a:pPr marL="0" indent="0">
              <a:buNone/>
            </a:pPr>
            <a:r>
              <a:rPr lang="en-US" dirty="0" smtClean="0"/>
              <a:t>a) Only H1 and H2</a:t>
            </a:r>
          </a:p>
          <a:p>
            <a:pPr marL="0" indent="0">
              <a:buNone/>
            </a:pPr>
            <a:r>
              <a:rPr lang="en-US" dirty="0" smtClean="0"/>
              <a:t>b) Either H1 or H2, and either H3 or H4</a:t>
            </a:r>
          </a:p>
          <a:p>
            <a:pPr marL="0" indent="0">
              <a:buNone/>
            </a:pPr>
            <a:r>
              <a:rPr lang="en-US" dirty="0" smtClean="0"/>
              <a:t>c) Both H1 and H2, and either H3 or H4</a:t>
            </a:r>
          </a:p>
          <a:p>
            <a:pPr marL="0" indent="0">
              <a:buNone/>
            </a:pPr>
            <a:r>
              <a:rPr lang="en-US" dirty="0" smtClean="0"/>
              <a:t>d) H1, H2, H3 and H4</a:t>
            </a:r>
          </a:p>
          <a:p>
            <a:pPr marL="0" indent="0">
              <a:buNone/>
            </a:pPr>
            <a:endParaRPr lang="en-US" dirty="0"/>
          </a:p>
        </p:txBody>
      </p:sp>
    </p:spTree>
    <p:extLst>
      <p:ext uri="{BB962C8B-B14F-4D97-AF65-F5344CB8AC3E}">
        <p14:creationId xmlns:p14="http://schemas.microsoft.com/office/powerpoint/2010/main" val="2837929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77" y="313598"/>
            <a:ext cx="8779494" cy="6224924"/>
          </a:xfrm>
        </p:spPr>
        <p:txBody>
          <a:bodyPr>
            <a:normAutofit/>
          </a:bodyPr>
          <a:lstStyle/>
          <a:p>
            <a:pPr marL="0" indent="0">
              <a:buNone/>
            </a:pPr>
            <a:r>
              <a:rPr lang="en-US" sz="2600" dirty="0" smtClean="0"/>
              <a:t>Q4: Which </a:t>
            </a:r>
            <a:r>
              <a:rPr lang="en-US" sz="2600" dirty="0"/>
              <a:t>of the following statements correctly describes the link between variation in the different plants (cheatgrass and other species) used in each treatment group and the associated error/inconsistency that will be present in the results? </a:t>
            </a:r>
            <a:endParaRPr lang="en-US" sz="2600" dirty="0" smtClean="0"/>
          </a:p>
          <a:p>
            <a:pPr marL="0" indent="0">
              <a:buNone/>
            </a:pPr>
            <a:endParaRPr lang="en-US" dirty="0" smtClean="0"/>
          </a:p>
          <a:p>
            <a:pPr marL="0" indent="0">
              <a:buNone/>
            </a:pPr>
            <a:r>
              <a:rPr lang="en-US" sz="2600" dirty="0" smtClean="0"/>
              <a:t>a)</a:t>
            </a:r>
            <a:r>
              <a:rPr lang="en-US" sz="2600" dirty="0"/>
              <a:t> Error/inconsistency is likely to be very low because all plants of the same species are very similar </a:t>
            </a:r>
            <a:endParaRPr lang="en-US" sz="2600" dirty="0" smtClean="0"/>
          </a:p>
          <a:p>
            <a:pPr marL="0" indent="0">
              <a:buNone/>
            </a:pPr>
            <a:r>
              <a:rPr lang="en-US" sz="2600" dirty="0" smtClean="0"/>
              <a:t>b) </a:t>
            </a:r>
            <a:r>
              <a:rPr lang="en-US" sz="2600" dirty="0"/>
              <a:t>Error/inconsistency will be very low because all plants used in this experiment are of a similar age </a:t>
            </a:r>
            <a:endParaRPr lang="en-US" sz="2600" dirty="0" smtClean="0"/>
          </a:p>
          <a:p>
            <a:pPr marL="0" indent="0">
              <a:buNone/>
            </a:pPr>
            <a:r>
              <a:rPr lang="en-US" sz="2600" dirty="0" smtClean="0"/>
              <a:t>c)</a:t>
            </a:r>
            <a:r>
              <a:rPr lang="en-US" sz="2600" dirty="0"/>
              <a:t> Error/inconsistency could be very high because it is not possible to know all the ways each plant varies </a:t>
            </a:r>
            <a:endParaRPr lang="en-US" sz="2600" dirty="0" smtClean="0"/>
          </a:p>
          <a:p>
            <a:pPr marL="0" indent="0">
              <a:buNone/>
            </a:pPr>
            <a:r>
              <a:rPr lang="en-US" sz="2600" dirty="0" smtClean="0"/>
              <a:t>d)</a:t>
            </a:r>
            <a:r>
              <a:rPr lang="en-US" sz="2600" dirty="0"/>
              <a:t> Error/inconsistency should not affect the results because all treatment groups will have the same amount of variation </a:t>
            </a:r>
            <a:endParaRPr lang="en-US" sz="2600" dirty="0" smtClean="0"/>
          </a:p>
          <a:p>
            <a:pPr marL="0" indent="0">
              <a:buNone/>
            </a:pPr>
            <a:endParaRPr lang="en-US" dirty="0"/>
          </a:p>
        </p:txBody>
      </p:sp>
    </p:spTree>
    <p:extLst>
      <p:ext uri="{BB962C8B-B14F-4D97-AF65-F5344CB8AC3E}">
        <p14:creationId xmlns:p14="http://schemas.microsoft.com/office/powerpoint/2010/main" val="4073764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43" y="439037"/>
            <a:ext cx="8669750" cy="6240603"/>
          </a:xfrm>
        </p:spPr>
        <p:txBody>
          <a:bodyPr>
            <a:normAutofit fontScale="55000" lnSpcReduction="20000"/>
          </a:bodyPr>
          <a:lstStyle/>
          <a:p>
            <a:pPr marL="0" indent="0">
              <a:lnSpc>
                <a:spcPct val="120000"/>
              </a:lnSpc>
              <a:buNone/>
            </a:pPr>
            <a:r>
              <a:rPr lang="en-US" sz="4700" dirty="0" smtClean="0"/>
              <a:t>Q5: Carefully </a:t>
            </a:r>
            <a:r>
              <a:rPr lang="en-US" sz="4700" dirty="0"/>
              <a:t>read four potential outcomes of your experiment (listed below, 1-4). </a:t>
            </a:r>
            <a:endParaRPr lang="en-US" sz="4700" dirty="0" smtClean="0"/>
          </a:p>
          <a:p>
            <a:pPr marL="0" indent="0">
              <a:lnSpc>
                <a:spcPct val="120000"/>
              </a:lnSpc>
              <a:buNone/>
            </a:pPr>
            <a:r>
              <a:rPr lang="en-US" sz="4700" dirty="0" smtClean="0"/>
              <a:t>1</a:t>
            </a:r>
            <a:r>
              <a:rPr lang="en-US" sz="4700" dirty="0"/>
              <a:t>: None of the other 4 species have any effect on cheatgrass growth rate</a:t>
            </a:r>
            <a:br>
              <a:rPr lang="en-US" sz="4700" dirty="0"/>
            </a:br>
            <a:r>
              <a:rPr lang="en-US" sz="4700" dirty="0"/>
              <a:t>2: Only 1 other species increases cheatgrass growth rate</a:t>
            </a:r>
            <a:br>
              <a:rPr lang="en-US" sz="4700" dirty="0"/>
            </a:br>
            <a:r>
              <a:rPr lang="en-US" sz="4700" dirty="0"/>
              <a:t>3: Only 1 other species decreases cheatgrass growth rate</a:t>
            </a:r>
            <a:br>
              <a:rPr lang="en-US" sz="4700" dirty="0"/>
            </a:br>
            <a:r>
              <a:rPr lang="en-US" sz="4700" dirty="0"/>
              <a:t>4: All 4 other species decrease cheatgrass growth rate </a:t>
            </a:r>
            <a:endParaRPr lang="en-US" sz="4700" dirty="0" smtClean="0"/>
          </a:p>
          <a:p>
            <a:pPr marL="0" indent="0">
              <a:lnSpc>
                <a:spcPct val="120000"/>
              </a:lnSpc>
              <a:buNone/>
            </a:pPr>
            <a:endParaRPr lang="en-US" sz="4700" dirty="0" smtClean="0"/>
          </a:p>
          <a:p>
            <a:pPr marL="0" indent="0">
              <a:lnSpc>
                <a:spcPct val="120000"/>
              </a:lnSpc>
              <a:buNone/>
            </a:pPr>
            <a:r>
              <a:rPr lang="en-US" sz="4700" dirty="0" smtClean="0"/>
              <a:t>Which </a:t>
            </a:r>
            <a:r>
              <a:rPr lang="en-US" sz="4700" dirty="0"/>
              <a:t>of these outcomes would be </a:t>
            </a:r>
            <a:r>
              <a:rPr lang="en-US" sz="4700" b="1" dirty="0"/>
              <a:t>most </a:t>
            </a:r>
            <a:r>
              <a:rPr lang="en-US" sz="4700" dirty="0"/>
              <a:t>useful in terms of advancing knowledge? </a:t>
            </a:r>
            <a:endParaRPr lang="en-US" sz="4700" dirty="0" smtClean="0"/>
          </a:p>
          <a:p>
            <a:pPr marL="0" indent="0">
              <a:buNone/>
            </a:pPr>
            <a:endParaRPr lang="en-US" sz="2600" dirty="0"/>
          </a:p>
          <a:p>
            <a:pPr marL="0" indent="0">
              <a:buNone/>
            </a:pPr>
            <a:r>
              <a:rPr lang="en-US" sz="4400" dirty="0" smtClean="0"/>
              <a:t>a) </a:t>
            </a:r>
            <a:r>
              <a:rPr lang="en-US" sz="4400" dirty="0"/>
              <a:t>Outcomes 1 or 4 (more useful than outcomes 2 or 3) </a:t>
            </a:r>
            <a:endParaRPr lang="en-US" sz="4400" dirty="0" smtClean="0"/>
          </a:p>
          <a:p>
            <a:pPr marL="0" indent="0">
              <a:buNone/>
            </a:pPr>
            <a:r>
              <a:rPr lang="en-US" sz="4400" dirty="0" smtClean="0"/>
              <a:t>b) </a:t>
            </a:r>
            <a:r>
              <a:rPr lang="en-US" sz="4400" dirty="0"/>
              <a:t>Outcomes 3 or 4 (more useful than outcomes 1 or 2) </a:t>
            </a:r>
            <a:endParaRPr lang="en-US" sz="4400" dirty="0" smtClean="0"/>
          </a:p>
          <a:p>
            <a:pPr marL="0" indent="0">
              <a:buNone/>
            </a:pPr>
            <a:r>
              <a:rPr lang="en-US" sz="4400" dirty="0" smtClean="0"/>
              <a:t>c) </a:t>
            </a:r>
            <a:r>
              <a:rPr lang="en-US" sz="4400" dirty="0"/>
              <a:t>Outcomes 2, 3 or 4 (more useful than outcome 1) </a:t>
            </a:r>
            <a:endParaRPr lang="en-US" sz="4400" dirty="0" smtClean="0"/>
          </a:p>
          <a:p>
            <a:pPr marL="0" indent="0">
              <a:buNone/>
            </a:pPr>
            <a:r>
              <a:rPr lang="en-US" sz="4400" dirty="0" smtClean="0"/>
              <a:t>d)</a:t>
            </a:r>
            <a:r>
              <a:rPr lang="en-US" sz="4400" dirty="0"/>
              <a:t> Outcomes 1, 2, 3 or 4 (all equal) </a:t>
            </a:r>
            <a:endParaRPr lang="en-US" sz="4400" dirty="0" smtClean="0"/>
          </a:p>
          <a:p>
            <a:pPr marL="0" indent="0">
              <a:buNone/>
            </a:pPr>
            <a:endParaRPr lang="en-US" sz="2600" dirty="0" smtClean="0"/>
          </a:p>
          <a:p>
            <a:pPr marL="0" indent="0">
              <a:buNone/>
            </a:pPr>
            <a:endParaRPr lang="en-US" dirty="0"/>
          </a:p>
        </p:txBody>
      </p:sp>
    </p:spTree>
    <p:extLst>
      <p:ext uri="{BB962C8B-B14F-4D97-AF65-F5344CB8AC3E}">
        <p14:creationId xmlns:p14="http://schemas.microsoft.com/office/powerpoint/2010/main" val="3439293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43" y="266558"/>
            <a:ext cx="8685428" cy="6319004"/>
          </a:xfrm>
        </p:spPr>
        <p:txBody>
          <a:bodyPr>
            <a:normAutofit fontScale="70000" lnSpcReduction="20000"/>
          </a:bodyPr>
          <a:lstStyle/>
          <a:p>
            <a:pPr marL="0" indent="0">
              <a:buNone/>
            </a:pPr>
            <a:r>
              <a:rPr lang="en-GB" sz="3100" dirty="0" smtClean="0"/>
              <a:t>Q6:  After conducting your experiments, you saw that species B decreased the growth rate of cheatgrass. You now want to know how environmental conditions affect species B, so you can suggest the habitats in which it might best compete with cheatgrass. </a:t>
            </a:r>
          </a:p>
          <a:p>
            <a:pPr marL="0" indent="0">
              <a:buNone/>
            </a:pPr>
            <a:endParaRPr lang="en-GB" sz="3100" dirty="0" smtClean="0"/>
          </a:p>
          <a:p>
            <a:pPr marL="0" indent="0">
              <a:buNone/>
            </a:pPr>
            <a:r>
              <a:rPr lang="en-GB" sz="3100" dirty="0" smtClean="0"/>
              <a:t>The table below shows three possible sampling methods/designs that could be used to assess the number of species B plants growing in 10m</a:t>
            </a:r>
            <a:r>
              <a:rPr lang="en-GB" sz="3100" baseline="30000" dirty="0" smtClean="0"/>
              <a:t>2</a:t>
            </a:r>
            <a:r>
              <a:rPr lang="en-GB" sz="3100" dirty="0" smtClean="0"/>
              <a:t> plots in different habitats (dry, medium and wet). Which design/designs will give you an unbiased sample size of 25 for each habitat, from which you can calculate an average (mean)?</a:t>
            </a:r>
          </a:p>
          <a:p>
            <a:pPr marL="0" indent="0">
              <a:buNone/>
            </a:pPr>
            <a:endParaRPr lang="en-GB" sz="2800" dirty="0" smtClean="0"/>
          </a:p>
          <a:p>
            <a:pPr marL="0" indent="0">
              <a:buNone/>
            </a:pPr>
            <a:r>
              <a:rPr lang="en-GB" sz="2800" dirty="0" smtClean="0"/>
              <a:t>		</a:t>
            </a:r>
          </a:p>
          <a:p>
            <a:pPr marL="0" indent="0">
              <a:buNone/>
            </a:pPr>
            <a:endParaRPr lang="en-GB" sz="2800" dirty="0" smtClean="0"/>
          </a:p>
          <a:p>
            <a:pPr marL="0" indent="0">
              <a:buNone/>
            </a:pPr>
            <a:endParaRPr lang="en-US" sz="2800" dirty="0" smtClean="0"/>
          </a:p>
          <a:p>
            <a:pPr marL="0" indent="0">
              <a:buNone/>
            </a:pPr>
            <a:endParaRPr lang="en-US" sz="2800" dirty="0" smtClean="0"/>
          </a:p>
          <a:p>
            <a:pPr marL="0" indent="0">
              <a:buNone/>
            </a:pPr>
            <a:endParaRPr lang="en-GB" sz="2800" dirty="0" smtClean="0"/>
          </a:p>
          <a:p>
            <a:pPr marL="0" indent="0">
              <a:buNone/>
            </a:pPr>
            <a:endParaRPr lang="en-GB" sz="2800" dirty="0" smtClean="0"/>
          </a:p>
          <a:p>
            <a:pPr marL="0" indent="0">
              <a:buNone/>
            </a:pPr>
            <a:r>
              <a:rPr lang="en-GB" sz="2800" dirty="0" smtClean="0"/>
              <a:t>a) </a:t>
            </a:r>
            <a:r>
              <a:rPr lang="en-CA" sz="2800" dirty="0" smtClean="0"/>
              <a:t>Design A (1, 25)</a:t>
            </a:r>
            <a:endParaRPr lang="en-US" sz="2800" dirty="0" smtClean="0"/>
          </a:p>
          <a:p>
            <a:pPr marL="0" indent="0">
              <a:buNone/>
            </a:pPr>
            <a:r>
              <a:rPr lang="en-GB" sz="2800" dirty="0" smtClean="0"/>
              <a:t>b) </a:t>
            </a:r>
            <a:r>
              <a:rPr lang="en-CA" sz="2800" dirty="0" smtClean="0"/>
              <a:t>Design B (5, 5)</a:t>
            </a:r>
            <a:endParaRPr lang="en-US" sz="2800" dirty="0" smtClean="0"/>
          </a:p>
          <a:p>
            <a:pPr marL="0" indent="0">
              <a:buNone/>
            </a:pPr>
            <a:r>
              <a:rPr lang="en-GB" sz="2800" dirty="0" smtClean="0"/>
              <a:t>c) </a:t>
            </a:r>
            <a:r>
              <a:rPr lang="en-CA" sz="2800" dirty="0" smtClean="0"/>
              <a:t>Design C (25, 1)</a:t>
            </a:r>
            <a:endParaRPr lang="en-US" sz="2800" dirty="0" smtClean="0"/>
          </a:p>
          <a:p>
            <a:pPr marL="0" indent="0">
              <a:buNone/>
            </a:pPr>
            <a:r>
              <a:rPr lang="en-GB" sz="2800" dirty="0" smtClean="0"/>
              <a:t>d) </a:t>
            </a:r>
            <a:r>
              <a:rPr lang="en-CA" sz="2800" dirty="0" smtClean="0"/>
              <a:t>Designs </a:t>
            </a:r>
            <a:r>
              <a:rPr lang="en-US" sz="2800" dirty="0" smtClean="0"/>
              <a:t>A, B and C</a:t>
            </a:r>
            <a:endParaRPr lang="en-CA" sz="2800" dirty="0" smtClean="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63019145"/>
              </p:ext>
            </p:extLst>
          </p:nvPr>
        </p:nvGraphicFramePr>
        <p:xfrm>
          <a:off x="533040" y="3386861"/>
          <a:ext cx="8042644" cy="1757210"/>
        </p:xfrm>
        <a:graphic>
          <a:graphicData uri="http://schemas.openxmlformats.org/drawingml/2006/table">
            <a:tbl>
              <a:tblPr firstRow="1" bandRow="1">
                <a:tableStyleId>{3C2FFA5D-87B4-456A-9821-1D502468CF0F}</a:tableStyleId>
              </a:tblPr>
              <a:tblGrid>
                <a:gridCol w="2461394"/>
                <a:gridCol w="2790625"/>
                <a:gridCol w="2790625"/>
              </a:tblGrid>
              <a:tr h="644690">
                <a:tc>
                  <a:txBody>
                    <a:bodyPr/>
                    <a:lstStyle/>
                    <a:p>
                      <a:pPr algn="ctr"/>
                      <a:r>
                        <a:rPr lang="en-US" dirty="0" smtClean="0"/>
                        <a:t>Sampling Design</a:t>
                      </a:r>
                      <a:endParaRPr lang="en-US" dirty="0"/>
                    </a:p>
                  </a:txBody>
                  <a:tcPr/>
                </a:tc>
                <a:tc>
                  <a:txBody>
                    <a:bodyPr/>
                    <a:lstStyle/>
                    <a:p>
                      <a:pPr algn="ctr"/>
                      <a:r>
                        <a:rPr lang="en-US" dirty="0" smtClean="0"/>
                        <a:t>Number of different</a:t>
                      </a:r>
                      <a:r>
                        <a:rPr lang="en-US" baseline="0" dirty="0" smtClean="0"/>
                        <a:t> very wet fields</a:t>
                      </a:r>
                      <a:endParaRPr lang="en-US" dirty="0"/>
                    </a:p>
                  </a:txBody>
                  <a:tcPr/>
                </a:tc>
                <a:tc>
                  <a:txBody>
                    <a:bodyPr/>
                    <a:lstStyle/>
                    <a:p>
                      <a:pPr algn="ctr"/>
                      <a:r>
                        <a:rPr lang="en-US" dirty="0" smtClean="0"/>
                        <a:t>Number of different 10m</a:t>
                      </a:r>
                      <a:r>
                        <a:rPr lang="en-US" baseline="30000" dirty="0" smtClean="0"/>
                        <a:t>2</a:t>
                      </a:r>
                      <a:r>
                        <a:rPr lang="en-US" baseline="0" dirty="0" smtClean="0"/>
                        <a:t> plots per very wet field</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1</a:t>
                      </a: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5</a:t>
                      </a:r>
                      <a:endParaRPr lang="en-US" dirty="0"/>
                    </a:p>
                  </a:txBody>
                  <a:tcPr/>
                </a:tc>
                <a:tc>
                  <a:txBody>
                    <a:bodyPr/>
                    <a:lstStyle/>
                    <a:p>
                      <a:pPr algn="ctr"/>
                      <a:r>
                        <a:rPr lang="en-US" dirty="0" smtClean="0"/>
                        <a:t>5</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25</a:t>
                      </a:r>
                      <a:endParaRPr lang="en-US" dirty="0"/>
                    </a:p>
                  </a:txBody>
                  <a:tcPr/>
                </a:tc>
                <a:tc>
                  <a:txBody>
                    <a:bodyPr/>
                    <a:lstStyle/>
                    <a:p>
                      <a:pPr algn="ctr"/>
                      <a:r>
                        <a:rPr lang="en-US" dirty="0" smtClean="0"/>
                        <a:t>1</a:t>
                      </a:r>
                      <a:endParaRPr lang="en-US" dirty="0"/>
                    </a:p>
                  </a:txBody>
                  <a:tcPr/>
                </a:tc>
              </a:tr>
            </a:tbl>
          </a:graphicData>
        </a:graphic>
      </p:graphicFrame>
    </p:spTree>
    <p:extLst>
      <p:ext uri="{BB962C8B-B14F-4D97-AF65-F5344CB8AC3E}">
        <p14:creationId xmlns:p14="http://schemas.microsoft.com/office/powerpoint/2010/main" val="253730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43" y="376318"/>
            <a:ext cx="8654073" cy="6130844"/>
          </a:xfrm>
        </p:spPr>
        <p:txBody>
          <a:bodyPr>
            <a:normAutofit fontScale="85000" lnSpcReduction="20000"/>
          </a:bodyPr>
          <a:lstStyle/>
          <a:p>
            <a:pPr marL="0" indent="0">
              <a:lnSpc>
                <a:spcPct val="120000"/>
              </a:lnSpc>
              <a:buNone/>
            </a:pPr>
            <a:r>
              <a:rPr lang="en-US" sz="2800" dirty="0" smtClean="0"/>
              <a:t>Q7: Previous </a:t>
            </a:r>
            <a:r>
              <a:rPr lang="en-US" sz="2800" dirty="0"/>
              <a:t>research suggests cheatgrass might grow faster in wetter environments. To test this in the lab, you </a:t>
            </a:r>
            <a:r>
              <a:rPr lang="en-US" sz="2800" b="1" dirty="0"/>
              <a:t>randomly </a:t>
            </a:r>
            <a:r>
              <a:rPr lang="en-US" sz="2800" dirty="0"/>
              <a:t>selected cheatgrass plants to place in one of two treatment groups (one given a normal volume of water, and one given excess water). Complete the following statement to explain the effect of sample size on the suitability of your method: </a:t>
            </a:r>
            <a:endParaRPr lang="en-US" sz="2800" dirty="0" smtClean="0"/>
          </a:p>
          <a:p>
            <a:pPr marL="0" indent="0">
              <a:lnSpc>
                <a:spcPct val="120000"/>
              </a:lnSpc>
              <a:buNone/>
            </a:pPr>
            <a:r>
              <a:rPr lang="en-US" sz="2800" dirty="0"/>
              <a:t>“Randomizing the choice of plants should create similar treatment groups... </a:t>
            </a:r>
            <a:endParaRPr lang="en-US" sz="2800" dirty="0" smtClean="0"/>
          </a:p>
          <a:p>
            <a:pPr marL="0" indent="0">
              <a:buNone/>
            </a:pPr>
            <a:endParaRPr lang="en-US" sz="2600" dirty="0"/>
          </a:p>
          <a:p>
            <a:pPr marL="0" indent="0">
              <a:buNone/>
            </a:pPr>
            <a:r>
              <a:rPr lang="en-US" sz="2600" dirty="0" smtClean="0"/>
              <a:t>a) </a:t>
            </a:r>
            <a:r>
              <a:rPr lang="en-US" sz="2800" dirty="0"/>
              <a:t>Most effectively when the number of plants in each group is very small </a:t>
            </a:r>
            <a:endParaRPr lang="en-US" sz="2600" dirty="0" smtClean="0"/>
          </a:p>
          <a:p>
            <a:pPr marL="0" indent="0">
              <a:buNone/>
            </a:pPr>
            <a:r>
              <a:rPr lang="en-US" sz="2600" dirty="0" smtClean="0"/>
              <a:t>b) </a:t>
            </a:r>
            <a:r>
              <a:rPr lang="en-US" sz="2800" dirty="0"/>
              <a:t>Most effectively when the number of plants in each group is very large </a:t>
            </a:r>
            <a:endParaRPr lang="en-US" sz="2600" dirty="0" smtClean="0"/>
          </a:p>
          <a:p>
            <a:pPr marL="0" indent="0">
              <a:buNone/>
            </a:pPr>
            <a:r>
              <a:rPr lang="en-US" sz="2600" dirty="0" smtClean="0"/>
              <a:t>c) </a:t>
            </a:r>
            <a:r>
              <a:rPr lang="en-US" sz="2800" dirty="0"/>
              <a:t>Equally effectively no matter what the number of plants in each group is </a:t>
            </a:r>
            <a:endParaRPr lang="en-US" sz="2600" dirty="0" smtClean="0"/>
          </a:p>
          <a:p>
            <a:pPr marL="0" indent="0">
              <a:buNone/>
            </a:pPr>
            <a:r>
              <a:rPr lang="en-US" sz="2600" dirty="0" smtClean="0"/>
              <a:t>d) </a:t>
            </a:r>
            <a:r>
              <a:rPr lang="en-US" sz="2800" dirty="0"/>
              <a:t>More effectively than other methods whatever the number of plants in each group is </a:t>
            </a:r>
            <a:endParaRPr lang="en-US" sz="2800" dirty="0" smtClean="0"/>
          </a:p>
          <a:p>
            <a:pPr marL="0" indent="0">
              <a:buNone/>
            </a:pPr>
            <a:endParaRPr lang="en-US" sz="2600" dirty="0" smtClean="0"/>
          </a:p>
          <a:p>
            <a:endParaRPr lang="en-US" dirty="0"/>
          </a:p>
        </p:txBody>
      </p:sp>
    </p:spTree>
    <p:extLst>
      <p:ext uri="{BB962C8B-B14F-4D97-AF65-F5344CB8AC3E}">
        <p14:creationId xmlns:p14="http://schemas.microsoft.com/office/powerpoint/2010/main" val="2923895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TotalTime>
  <Words>3605</Words>
  <Application>Microsoft Macintosh PowerPoint</Application>
  <PresentationFormat>On-screen Show (4:3)</PresentationFormat>
  <Paragraphs>253</Paragraphs>
  <Slides>32</Slides>
  <Notes>5</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British Columbia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Deane</dc:creator>
  <cp:lastModifiedBy>Thomas Deane</cp:lastModifiedBy>
  <cp:revision>37</cp:revision>
  <dcterms:created xsi:type="dcterms:W3CDTF">2014-05-21T19:32:29Z</dcterms:created>
  <dcterms:modified xsi:type="dcterms:W3CDTF">2014-09-24T18:12:35Z</dcterms:modified>
</cp:coreProperties>
</file>